
<file path=[Content_Types].xml><?xml version="1.0" encoding="utf-8"?>
<Types xmlns="http://schemas.openxmlformats.org/package/2006/content-types">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handoutMasterIdLst>
    <p:handoutMasterId r:id="rId30"/>
  </p:handoutMasterIdLst>
  <p:sldIdLst>
    <p:sldId id="294" r:id="rId2"/>
    <p:sldId id="293" r:id="rId3"/>
    <p:sldId id="260" r:id="rId4"/>
    <p:sldId id="256" r:id="rId5"/>
    <p:sldId id="312" r:id="rId6"/>
    <p:sldId id="257" r:id="rId7"/>
    <p:sldId id="259" r:id="rId8"/>
    <p:sldId id="262" r:id="rId9"/>
    <p:sldId id="263" r:id="rId10"/>
    <p:sldId id="296" r:id="rId11"/>
    <p:sldId id="309" r:id="rId12"/>
    <p:sldId id="310" r:id="rId13"/>
    <p:sldId id="325" r:id="rId14"/>
    <p:sldId id="297" r:id="rId15"/>
    <p:sldId id="324" r:id="rId16"/>
    <p:sldId id="313" r:id="rId17"/>
    <p:sldId id="299" r:id="rId18"/>
    <p:sldId id="315" r:id="rId19"/>
    <p:sldId id="316" r:id="rId20"/>
    <p:sldId id="317" r:id="rId21"/>
    <p:sldId id="318" r:id="rId22"/>
    <p:sldId id="319" r:id="rId23"/>
    <p:sldId id="320" r:id="rId24"/>
    <p:sldId id="321" r:id="rId25"/>
    <p:sldId id="322" r:id="rId26"/>
    <p:sldId id="323" r:id="rId27"/>
    <p:sldId id="311" r:id="rId28"/>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4660" autoAdjust="0"/>
  </p:normalViewPr>
  <p:slideViewPr>
    <p:cSldViewPr snapToGrid="0">
      <p:cViewPr varScale="1">
        <p:scale>
          <a:sx n="63" d="100"/>
          <a:sy n="63" d="100"/>
        </p:scale>
        <p:origin x="-1410" y="-114"/>
      </p:cViewPr>
      <p:guideLst>
        <p:guide orient="horz" pos="2381"/>
        <p:guide pos="3367"/>
      </p:guideLst>
    </p:cSldViewPr>
  </p:slideViewPr>
  <p:outlineViewPr>
    <p:cViewPr>
      <p:scale>
        <a:sx n="33" d="100"/>
        <a:sy n="33" d="100"/>
      </p:scale>
      <p:origin x="0" y="69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64DC90-53FD-4878-97ED-6F56D53F72FD}" type="datetimeFigureOut">
              <a:rPr lang="en-US" smtClean="0"/>
              <a:pPr/>
              <a:t>5/31/2022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A14CCC-2FC9-4D39-BC56-8642AE2EA993}" type="slidenum">
              <a:rPr lang="en-US" smtClean="0"/>
              <a:pPr/>
              <a:t>‹#›</a:t>
            </a:fld>
            <a:endParaRPr lang="en-US"/>
          </a:p>
        </p:txBody>
      </p:sp>
    </p:spTree>
    <p:extLst>
      <p:ext uri="{BB962C8B-B14F-4D97-AF65-F5344CB8AC3E}">
        <p14:creationId xmlns:p14="http://schemas.microsoft.com/office/powerpoint/2010/main" val="1986860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99A64-4BED-4649-8CC7-BF8EB4287DE1}" type="datetimeFigureOut">
              <a:rPr lang="en-US" smtClean="0"/>
              <a:pPr/>
              <a:t>5/31/2022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147E2-C6DD-4FCA-A77E-D89DB0CF1ED7}" type="slidenum">
              <a:rPr lang="en-US" smtClean="0"/>
              <a:pPr/>
              <a:t>‹#›</a:t>
            </a:fld>
            <a:endParaRPr lang="en-US"/>
          </a:p>
        </p:txBody>
      </p:sp>
    </p:spTree>
    <p:extLst>
      <p:ext uri="{BB962C8B-B14F-4D97-AF65-F5344CB8AC3E}">
        <p14:creationId xmlns:p14="http://schemas.microsoft.com/office/powerpoint/2010/main" val="11240005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FE8B76-605F-4D2F-8624-E2E5A6AE30D9}"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135031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6D9CBE-0855-4AC7-8B51-F0A4422BFF36}"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25964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C5D6F4-65CD-4ED6-82EE-97A152DD84AB}"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314102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335BE-61A7-475D-8529-7B84D0D0CDBB}"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24729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C63AF8-B8DA-488D-BFCC-98F9BF7E53A8}"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269972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CC488E-56D8-45B2-9D7C-9DA49CA5D99A}" type="datetime1">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53415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3F42A4-1C43-4429-98CA-C4CA6536F464}" type="datetime1">
              <a:rPr lang="en-US" smtClean="0"/>
              <a:pPr/>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177622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0E94F7-EA06-481D-893A-B84BED1533A2}" type="datetime1">
              <a:rPr lang="en-US" smtClean="0"/>
              <a:pPr/>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350732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B0B51-14CA-44B3-BA79-C4A200064E87}" type="datetime1">
              <a:rPr lang="en-US" smtClean="0"/>
              <a:pPr/>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144444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p:txBody>
          <a:bodyPr/>
          <a:lstStyle/>
          <a:p>
            <a:fld id="{214AA3AA-E429-49FC-A52C-DE0F39DC43A9}" type="datetime1">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48490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p:txBody>
          <a:bodyPr/>
          <a:lstStyle/>
          <a:p>
            <a:fld id="{C7A308DE-B850-47B5-870D-3ABF01E31CF4}" type="datetime1">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40556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892022-697C-495D-85CF-87802BE1FF31}" type="datetime1">
              <a:rPr lang="en-US" smtClean="0"/>
              <a:pPr/>
              <a:t>5/31/2022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58BE8C0-3224-4778-871B-5C6456A8FD96}" type="slidenum">
              <a:rPr lang="en-US" smtClean="0"/>
              <a:pPr/>
              <a:t>‹#›</a:t>
            </a:fld>
            <a:endParaRPr lang="en-US"/>
          </a:p>
        </p:txBody>
      </p:sp>
    </p:spTree>
    <p:extLst>
      <p:ext uri="{BB962C8B-B14F-4D97-AF65-F5344CB8AC3E}">
        <p14:creationId xmlns:p14="http://schemas.microsoft.com/office/powerpoint/2010/main" val="3158598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1580;&#1583;&#1608;&#1604;%20&#1570;&#1588;&#1606;&#1575;&#1740;&#1740;%20&#1576;&#1575;%20&#1575;&#1585;&#1586;&#1740;&#1575;&#1576;&#1740;%20&#1570;&#1605;&#1575;&#1583;&#1711;&#1740;%20&#1582;&#1575;&#1606;&#1608;&#1575;&#1583;&#1607;%20&#1575;&#1585;&#1586;&#1740;&#1575;&#1576;&#174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1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چرا آمادگی؟</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3200" dirty="0" smtClean="0">
                <a:cs typeface="B Traffic" panose="00000400000000000000" pitchFamily="2" charset="-78"/>
              </a:rPr>
              <a:t>آسیب‌پذیری چیست؟ </a:t>
            </a:r>
          </a:p>
          <a:p>
            <a:pPr algn="just" rtl="1" fontAlgn="base">
              <a:lnSpc>
                <a:spcPct val="115000"/>
              </a:lnSpc>
              <a:spcAft>
                <a:spcPts val="0"/>
              </a:spcAft>
            </a:pPr>
            <a:r>
              <a:rPr lang="fa-IR" sz="2400" b="1" dirty="0" smtClean="0">
                <a:solidFill>
                  <a:srgbClr val="00B0F0"/>
                </a:solidFill>
                <a:latin typeface="BMitra"/>
                <a:ea typeface="Calibri"/>
                <a:cs typeface="B Traffic" panose="00000400000000000000" pitchFamily="2" charset="-78"/>
              </a:rPr>
              <a:t>جنبه‌های </a:t>
            </a:r>
            <a:r>
              <a:rPr lang="ar-SA" sz="2400" b="1" dirty="0" smtClean="0">
                <a:solidFill>
                  <a:srgbClr val="00B0F0"/>
                </a:solidFill>
                <a:latin typeface="BMitra"/>
                <a:ea typeface="Calibri"/>
                <a:cs typeface="B Traffic" panose="00000400000000000000" pitchFamily="2" charset="-78"/>
              </a:rPr>
              <a:t>آسيب</a:t>
            </a:r>
            <a:r>
              <a:rPr lang="fa-IR" sz="2400" b="1" dirty="0" smtClean="0">
                <a:solidFill>
                  <a:srgbClr val="00B0F0"/>
                </a:solidFill>
                <a:latin typeface="BMitra"/>
                <a:ea typeface="Calibri"/>
                <a:cs typeface="B Traffic" panose="00000400000000000000" pitchFamily="2" charset="-78"/>
              </a:rPr>
              <a:t>‌</a:t>
            </a:r>
            <a:r>
              <a:rPr lang="ar-SA" sz="2400" b="1" dirty="0" smtClean="0">
                <a:solidFill>
                  <a:srgbClr val="00B0F0"/>
                </a:solidFill>
                <a:latin typeface="BMitra"/>
                <a:ea typeface="Calibri"/>
                <a:cs typeface="B Traffic" panose="00000400000000000000" pitchFamily="2" charset="-78"/>
              </a:rPr>
              <a:t>پذيرى</a:t>
            </a:r>
            <a:r>
              <a:rPr lang="fa-IR" sz="2400" b="1" dirty="0">
                <a:solidFill>
                  <a:srgbClr val="00B0F0"/>
                </a:solidFill>
                <a:latin typeface="BMitra"/>
                <a:ea typeface="Calibri"/>
                <a:cs typeface="B Traffic" panose="00000400000000000000" pitchFamily="2" charset="-78"/>
              </a:rPr>
              <a:t>: </a:t>
            </a:r>
            <a:r>
              <a:rPr lang="fa-IR" sz="2400" dirty="0" smtClean="0">
                <a:latin typeface="BMitra"/>
                <a:ea typeface="Calibri"/>
                <a:cs typeface="B Traffic" panose="00000400000000000000" pitchFamily="2" charset="-78"/>
              </a:rPr>
              <a:t>ج</a:t>
            </a:r>
            <a:r>
              <a:rPr lang="ar-SA" sz="2400" dirty="0" smtClean="0">
                <a:latin typeface="BMitra"/>
                <a:ea typeface="Calibri"/>
                <a:cs typeface="B Traffic" panose="00000400000000000000" pitchFamily="2" charset="-78"/>
              </a:rPr>
              <a:t>نبه‌هاى فيزيكى،</a:t>
            </a:r>
            <a:r>
              <a:rPr lang="fa-IR" sz="2400" dirty="0" smtClean="0">
                <a:latin typeface="BMitra"/>
                <a:ea typeface="Calibri"/>
                <a:cs typeface="B Traffic" panose="00000400000000000000" pitchFamily="2" charset="-78"/>
              </a:rPr>
              <a:t> </a:t>
            </a:r>
            <a:r>
              <a:rPr lang="ar-SA" sz="2400" dirty="0" smtClean="0">
                <a:latin typeface="BMitra"/>
                <a:ea typeface="Calibri"/>
                <a:cs typeface="B Traffic" panose="00000400000000000000" pitchFamily="2" charset="-78"/>
              </a:rPr>
              <a:t>اجتماعى،</a:t>
            </a:r>
            <a:r>
              <a:rPr lang="fa-IR" sz="2400" dirty="0" smtClean="0">
                <a:latin typeface="BMitra"/>
                <a:ea typeface="Calibri"/>
                <a:cs typeface="B Traffic" panose="00000400000000000000" pitchFamily="2" charset="-78"/>
              </a:rPr>
              <a:t> </a:t>
            </a:r>
            <a:r>
              <a:rPr lang="ar-SA" sz="2400" dirty="0" smtClean="0">
                <a:latin typeface="BMitra"/>
                <a:ea typeface="Calibri"/>
                <a:cs typeface="B Traffic" panose="00000400000000000000" pitchFamily="2" charset="-78"/>
              </a:rPr>
              <a:t>اقتصادى و</a:t>
            </a:r>
            <a:r>
              <a:rPr lang="fa-IR" sz="2400" dirty="0" smtClean="0">
                <a:latin typeface="BMitra"/>
                <a:ea typeface="Calibri"/>
                <a:cs typeface="B Traffic" panose="00000400000000000000" pitchFamily="2" charset="-78"/>
              </a:rPr>
              <a:t> </a:t>
            </a:r>
            <a:r>
              <a:rPr lang="ar-SA" sz="2400" dirty="0" smtClean="0">
                <a:latin typeface="BMitra"/>
                <a:ea typeface="Calibri"/>
                <a:cs typeface="B Traffic" panose="00000400000000000000" pitchFamily="2" charset="-78"/>
              </a:rPr>
              <a:t>زيست محيطى</a:t>
            </a:r>
            <a:endParaRPr lang="fa-IR" sz="2400" dirty="0" smtClean="0">
              <a:latin typeface="BMitra"/>
              <a:ea typeface="Calibri"/>
              <a:cs typeface="B Traffic" panose="00000400000000000000" pitchFamily="2" charset="-78"/>
            </a:endParaRPr>
          </a:p>
          <a:p>
            <a:pPr algn="just" rtl="1" fontAlgn="base">
              <a:lnSpc>
                <a:spcPct val="115000"/>
              </a:lnSpc>
            </a:pPr>
            <a:r>
              <a:rPr lang="ar-SA" sz="2400" b="1" dirty="0" smtClean="0">
                <a:latin typeface="BMitra"/>
                <a:ea typeface="Calibri"/>
                <a:cs typeface="B Nazanin"/>
              </a:rPr>
              <a:t>با </a:t>
            </a:r>
            <a:r>
              <a:rPr lang="ar-SA" sz="2400" b="1" dirty="0">
                <a:latin typeface="BMitra"/>
                <a:ea typeface="Calibri"/>
                <a:cs typeface="B Nazanin"/>
              </a:rPr>
              <a:t>یک تقسیم‌بندی ساده‌تر </a:t>
            </a:r>
            <a:r>
              <a:rPr lang="ar-SA" sz="2400" b="1" dirty="0" smtClean="0">
                <a:latin typeface="B Mitra"/>
                <a:ea typeface="Calibri"/>
                <a:cs typeface="B Nazanin"/>
              </a:rPr>
              <a:t>در</a:t>
            </a:r>
            <a:r>
              <a:rPr lang="fa-IR" sz="2400" b="1" dirty="0" smtClean="0">
                <a:latin typeface="B Mitra"/>
                <a:ea typeface="Calibri"/>
                <a:cs typeface="B Nazanin"/>
              </a:rPr>
              <a:t> </a:t>
            </a:r>
            <a:r>
              <a:rPr lang="ar-SA" sz="2400" b="1" dirty="0" smtClean="0">
                <a:latin typeface="B Mitra"/>
                <a:ea typeface="Calibri"/>
                <a:cs typeface="B Nazanin"/>
              </a:rPr>
              <a:t>چهار</a:t>
            </a:r>
            <a:r>
              <a:rPr lang="ar-SA" sz="2400" b="1" dirty="0" smtClean="0">
                <a:latin typeface="B Mitra"/>
                <a:ea typeface="Calibri"/>
                <a:cs typeface="B Mitra"/>
              </a:rPr>
              <a:t> </a:t>
            </a:r>
            <a:r>
              <a:rPr lang="ar-SA" sz="2400" b="1" dirty="0">
                <a:latin typeface="B Mitra"/>
                <a:ea typeface="Calibri"/>
                <a:cs typeface="B Nazanin"/>
              </a:rPr>
              <a:t>زمینه</a:t>
            </a:r>
            <a:r>
              <a:rPr lang="ar-SA" sz="2400" b="1" dirty="0">
                <a:latin typeface="B Mitra"/>
                <a:ea typeface="Calibri"/>
                <a:cs typeface="B Mitra"/>
              </a:rPr>
              <a:t> </a:t>
            </a:r>
            <a:r>
              <a:rPr lang="ar-SA" sz="2400" b="1" dirty="0">
                <a:latin typeface="B Mitra"/>
                <a:ea typeface="Calibri"/>
                <a:cs typeface="B Nazanin"/>
              </a:rPr>
              <a:t>زیر</a:t>
            </a:r>
            <a:r>
              <a:rPr lang="ar-SA" sz="2400" b="1" dirty="0">
                <a:latin typeface="B Mitra"/>
                <a:ea typeface="Calibri"/>
                <a:cs typeface="B Mitra"/>
              </a:rPr>
              <a:t> </a:t>
            </a:r>
            <a:r>
              <a:rPr lang="ar-SA" sz="2400" b="1" dirty="0">
                <a:latin typeface="B Mitra"/>
                <a:ea typeface="Calibri"/>
                <a:cs typeface="B Nazanin"/>
              </a:rPr>
              <a:t>می‌توانیم</a:t>
            </a:r>
            <a:r>
              <a:rPr lang="ar-SA" sz="2400" b="1" dirty="0">
                <a:latin typeface="B Mitra"/>
                <a:ea typeface="Calibri"/>
                <a:cs typeface="B Mitra"/>
              </a:rPr>
              <a:t> </a:t>
            </a:r>
            <a:r>
              <a:rPr lang="ar-SA" sz="2400" b="1" dirty="0" smtClean="0">
                <a:latin typeface="B Mitra"/>
                <a:ea typeface="Calibri"/>
                <a:cs typeface="B Nazanin"/>
              </a:rPr>
              <a:t>آسیب</a:t>
            </a:r>
            <a:r>
              <a:rPr lang="fa-IR" sz="2400" b="1" dirty="0" smtClean="0">
                <a:latin typeface="B Mitra"/>
                <a:ea typeface="Calibri"/>
                <a:cs typeface="B Nazanin"/>
              </a:rPr>
              <a:t>‌</a:t>
            </a:r>
            <a:r>
              <a:rPr lang="ar-SA" sz="2400" b="1" dirty="0" smtClean="0">
                <a:latin typeface="B Mitra"/>
                <a:ea typeface="Calibri"/>
                <a:cs typeface="B Nazanin"/>
              </a:rPr>
              <a:t>پذیر</a:t>
            </a:r>
            <a:r>
              <a:rPr lang="ar-SA" sz="2400" b="1" dirty="0" smtClean="0">
                <a:latin typeface="B Mitra"/>
                <a:ea typeface="Calibri"/>
                <a:cs typeface="B Mitra"/>
              </a:rPr>
              <a:t> </a:t>
            </a:r>
            <a:r>
              <a:rPr lang="ar-SA" sz="2400" b="1" dirty="0">
                <a:latin typeface="B Mitra"/>
                <a:ea typeface="Calibri"/>
                <a:cs typeface="B Nazanin"/>
              </a:rPr>
              <a:t>باشیم</a:t>
            </a:r>
            <a:r>
              <a:rPr lang="en-US" sz="2400" b="1" dirty="0" smtClean="0">
                <a:latin typeface="B Mitra"/>
                <a:ea typeface="Calibri"/>
                <a:cs typeface="B Nazanin"/>
              </a:rPr>
              <a:t>:</a:t>
            </a:r>
            <a:endParaRPr lang="fa-IR" sz="2400" dirty="0">
              <a:latin typeface="BMitra"/>
              <a:ea typeface="Calibri"/>
              <a:cs typeface="B Traffic" panose="00000400000000000000" pitchFamily="2" charset="-78"/>
            </a:endParaRPr>
          </a:p>
          <a:p>
            <a:pPr marL="0" indent="0" algn="just" rtl="1">
              <a:lnSpc>
                <a:spcPct val="100000"/>
              </a:lnSpc>
              <a:spcAft>
                <a:spcPts val="0"/>
              </a:spcAft>
              <a:buNone/>
            </a:pPr>
            <a:r>
              <a:rPr lang="ar-SA" sz="2400" dirty="0" smtClean="0">
                <a:solidFill>
                  <a:srgbClr val="FF0000"/>
                </a:solidFill>
                <a:latin typeface="B Mitra"/>
                <a:ea typeface="Calibri"/>
                <a:cs typeface="B Traffic" panose="00000400000000000000" pitchFamily="2" charset="-78"/>
              </a:rPr>
              <a:t>1- </a:t>
            </a:r>
            <a:r>
              <a:rPr lang="ar-SA" sz="2400" dirty="0">
                <a:solidFill>
                  <a:srgbClr val="FF0000"/>
                </a:solidFill>
                <a:latin typeface="B Mitra,Bold"/>
                <a:ea typeface="Calibri"/>
                <a:cs typeface="B Traffic" panose="00000400000000000000" pitchFamily="2" charset="-78"/>
              </a:rPr>
              <a:t>آسیب‌پذیری سازه‌ای:</a:t>
            </a:r>
            <a:r>
              <a:rPr lang="ar-SA" sz="2400" dirty="0">
                <a:latin typeface="B Mitra,Bold"/>
                <a:ea typeface="Calibri"/>
                <a:cs typeface="B Traffic" panose="00000400000000000000" pitchFamily="2" charset="-78"/>
              </a:rPr>
              <a:t> </a:t>
            </a:r>
            <a:r>
              <a:rPr lang="ar-SA" sz="2400" dirty="0">
                <a:latin typeface="B Mitra"/>
                <a:ea typeface="Calibri"/>
                <a:cs typeface="B Traffic" panose="00000400000000000000" pitchFamily="2" charset="-78"/>
              </a:rPr>
              <a:t>مثل مقاوم نبودن دیوارها </a:t>
            </a:r>
            <a:r>
              <a:rPr lang="ar-SA" sz="2400" dirty="0" smtClean="0">
                <a:latin typeface="B Mitra"/>
                <a:ea typeface="Calibri"/>
                <a:cs typeface="B Traffic" panose="00000400000000000000" pitchFamily="2" charset="-78"/>
              </a:rPr>
              <a:t>و</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ترک </a:t>
            </a:r>
            <a:r>
              <a:rPr lang="ar-SA" sz="2400" dirty="0">
                <a:latin typeface="B Mitra"/>
                <a:ea typeface="Calibri"/>
                <a:cs typeface="B Traffic" panose="00000400000000000000" pitchFamily="2" charset="-78"/>
              </a:rPr>
              <a:t>داشتن سقف‌ها</a:t>
            </a:r>
            <a:endParaRPr lang="en-US" sz="2400" dirty="0">
              <a:latin typeface="B Mitra"/>
              <a:ea typeface="Calibri"/>
              <a:cs typeface="B Traffic" panose="00000400000000000000" pitchFamily="2" charset="-78"/>
            </a:endParaRPr>
          </a:p>
          <a:p>
            <a:pPr marL="0" indent="0" algn="just" rtl="1">
              <a:lnSpc>
                <a:spcPct val="100000"/>
              </a:lnSpc>
              <a:spcAft>
                <a:spcPts val="0"/>
              </a:spcAft>
              <a:buNone/>
            </a:pPr>
            <a:r>
              <a:rPr lang="ar-SA" sz="2400" dirty="0" smtClean="0">
                <a:solidFill>
                  <a:srgbClr val="FF0000"/>
                </a:solidFill>
                <a:latin typeface="B Mitra"/>
                <a:ea typeface="Calibri"/>
                <a:cs typeface="B Traffic" panose="00000400000000000000" pitchFamily="2" charset="-78"/>
              </a:rPr>
              <a:t>2- </a:t>
            </a:r>
            <a:r>
              <a:rPr lang="ar-SA" sz="2400" dirty="0">
                <a:solidFill>
                  <a:srgbClr val="FF0000"/>
                </a:solidFill>
                <a:latin typeface="B Mitra,Bold"/>
                <a:ea typeface="Calibri"/>
                <a:cs typeface="B Traffic" panose="00000400000000000000" pitchFamily="2" charset="-78"/>
              </a:rPr>
              <a:t>آسیب‌پذیری غیرسازه‌ای: </a:t>
            </a:r>
            <a:r>
              <a:rPr lang="ar-SA" sz="2400" dirty="0">
                <a:latin typeface="B Mitra"/>
                <a:ea typeface="Calibri"/>
                <a:cs typeface="B Traffic" panose="00000400000000000000" pitchFamily="2" charset="-78"/>
              </a:rPr>
              <a:t>مثل محکم نبودن کمد به دیوار، فرسوده بودن </a:t>
            </a:r>
            <a:r>
              <a:rPr lang="ar-SA" sz="2400" dirty="0" smtClean="0">
                <a:latin typeface="B Mitra"/>
                <a:ea typeface="Calibri"/>
                <a:cs typeface="B Traffic" panose="00000400000000000000" pitchFamily="2" charset="-78"/>
              </a:rPr>
              <a:t>سیمهای </a:t>
            </a:r>
            <a:r>
              <a:rPr lang="ar-SA" sz="2400" dirty="0">
                <a:latin typeface="B Mitra"/>
                <a:ea typeface="Calibri"/>
                <a:cs typeface="B Traffic" panose="00000400000000000000" pitchFamily="2" charset="-78"/>
              </a:rPr>
              <a:t>برق</a:t>
            </a:r>
            <a:r>
              <a:rPr lang="ar-SA" sz="2400" dirty="0" smtClean="0">
                <a:latin typeface="B Mitra"/>
                <a:ea typeface="Calibri"/>
                <a:cs typeface="B Traffic" panose="00000400000000000000" pitchFamily="2" charset="-78"/>
              </a:rPr>
              <a:t>،</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بسته </a:t>
            </a:r>
            <a:r>
              <a:rPr lang="ar-SA" sz="2400" dirty="0">
                <a:latin typeface="B Mitra"/>
                <a:ea typeface="Calibri"/>
                <a:cs typeface="B Traffic" panose="00000400000000000000" pitchFamily="2" charset="-78"/>
              </a:rPr>
              <a:t>بودن مسیرهای خروج اضطراری </a:t>
            </a:r>
            <a:r>
              <a:rPr lang="ar-SA" sz="2400" dirty="0" smtClean="0">
                <a:latin typeface="B Mitra"/>
                <a:ea typeface="Calibri"/>
                <a:cs typeface="B Traffic" panose="00000400000000000000" pitchFamily="2" charset="-78"/>
              </a:rPr>
              <a:t>و</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غیره</a:t>
            </a:r>
            <a:endParaRPr lang="en-US" sz="2400" dirty="0">
              <a:latin typeface="B Mitra"/>
              <a:ea typeface="Calibri"/>
              <a:cs typeface="B Traffic" panose="00000400000000000000" pitchFamily="2" charset="-78"/>
            </a:endParaRPr>
          </a:p>
          <a:p>
            <a:pPr marL="0" indent="0" algn="just" rtl="1">
              <a:lnSpc>
                <a:spcPct val="100000"/>
              </a:lnSpc>
              <a:spcAft>
                <a:spcPts val="0"/>
              </a:spcAft>
              <a:buNone/>
            </a:pPr>
            <a:r>
              <a:rPr lang="ar-SA" sz="2400" dirty="0" smtClean="0">
                <a:solidFill>
                  <a:srgbClr val="FF0000"/>
                </a:solidFill>
                <a:latin typeface="B Mitra"/>
                <a:ea typeface="Calibri"/>
                <a:cs typeface="B Traffic" panose="00000400000000000000" pitchFamily="2" charset="-78"/>
              </a:rPr>
              <a:t>3</a:t>
            </a:r>
            <a:r>
              <a:rPr lang="fa-IR" sz="2400" dirty="0">
                <a:solidFill>
                  <a:srgbClr val="FF0000"/>
                </a:solidFill>
                <a:latin typeface="B Mitra"/>
                <a:ea typeface="Calibri"/>
                <a:cs typeface="B Traffic" panose="00000400000000000000" pitchFamily="2" charset="-78"/>
              </a:rPr>
              <a:t>-</a:t>
            </a:r>
            <a:r>
              <a:rPr lang="ar-SA" sz="2400" dirty="0">
                <a:solidFill>
                  <a:srgbClr val="FF0000"/>
                </a:solidFill>
                <a:latin typeface="B Mitra,Bold"/>
                <a:ea typeface="Calibri"/>
                <a:cs typeface="B Traffic" panose="00000400000000000000" pitchFamily="2" charset="-78"/>
              </a:rPr>
              <a:t>آسیب‌پذیری فردی: </a:t>
            </a:r>
            <a:r>
              <a:rPr lang="ar-SA" sz="2400" dirty="0">
                <a:latin typeface="B Mitra"/>
                <a:ea typeface="Calibri"/>
                <a:cs typeface="B Traffic" panose="00000400000000000000" pitchFamily="2" charset="-78"/>
              </a:rPr>
              <a:t>مثل سالمند </a:t>
            </a:r>
            <a:r>
              <a:rPr lang="ar-SA" sz="2400" dirty="0" smtClean="0">
                <a:latin typeface="B Mitra"/>
                <a:ea typeface="Calibri"/>
                <a:cs typeface="B Traffic" panose="00000400000000000000" pitchFamily="2" charset="-78"/>
              </a:rPr>
              <a:t>بودن،</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باردار</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بودن،کودک </a:t>
            </a:r>
            <a:r>
              <a:rPr lang="ar-SA" sz="2400" dirty="0">
                <a:latin typeface="B Mitra"/>
                <a:ea typeface="Calibri"/>
                <a:cs typeface="B Traffic" panose="00000400000000000000" pitchFamily="2" charset="-78"/>
              </a:rPr>
              <a:t>بودن</a:t>
            </a:r>
            <a:r>
              <a:rPr lang="ar-SA" sz="2400" dirty="0" smtClean="0">
                <a:latin typeface="B Mitra"/>
                <a:ea typeface="Calibri"/>
                <a:cs typeface="B Traffic" panose="00000400000000000000" pitchFamily="2" charset="-78"/>
              </a:rPr>
              <a:t>،</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معلول </a:t>
            </a:r>
            <a:r>
              <a:rPr lang="ar-SA" sz="2400" dirty="0">
                <a:latin typeface="B Mitra"/>
                <a:ea typeface="Calibri"/>
                <a:cs typeface="B Traffic" panose="00000400000000000000" pitchFamily="2" charset="-78"/>
              </a:rPr>
              <a:t>بودن </a:t>
            </a:r>
            <a:r>
              <a:rPr lang="ar-SA" sz="2400" dirty="0" smtClean="0">
                <a:latin typeface="B Mitra"/>
                <a:ea typeface="Calibri"/>
                <a:cs typeface="B Traffic" panose="00000400000000000000" pitchFamily="2" charset="-78"/>
              </a:rPr>
              <a:t>و</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بیمار </a:t>
            </a:r>
            <a:r>
              <a:rPr lang="ar-SA" sz="2400" dirty="0">
                <a:latin typeface="B Mitra"/>
                <a:ea typeface="Calibri"/>
                <a:cs typeface="B Traffic" panose="00000400000000000000" pitchFamily="2" charset="-78"/>
              </a:rPr>
              <a:t>بودن</a:t>
            </a:r>
            <a:endParaRPr lang="en-US" sz="2400" dirty="0">
              <a:latin typeface="B Mitra"/>
              <a:ea typeface="Calibri"/>
              <a:cs typeface="B Traffic" panose="00000400000000000000" pitchFamily="2" charset="-78"/>
            </a:endParaRPr>
          </a:p>
          <a:p>
            <a:pPr marL="0" indent="0" algn="just" rtl="1" fontAlgn="base">
              <a:lnSpc>
                <a:spcPct val="100000"/>
              </a:lnSpc>
              <a:spcAft>
                <a:spcPts val="0"/>
              </a:spcAft>
              <a:buNone/>
            </a:pPr>
            <a:r>
              <a:rPr lang="ar-SA" sz="2400" dirty="0" smtClean="0">
                <a:solidFill>
                  <a:srgbClr val="FF0000"/>
                </a:solidFill>
                <a:latin typeface="B Mitra"/>
                <a:ea typeface="Calibri"/>
                <a:cs typeface="B Traffic" panose="00000400000000000000" pitchFamily="2" charset="-78"/>
              </a:rPr>
              <a:t>4-</a:t>
            </a:r>
            <a:r>
              <a:rPr lang="ar-SA" sz="2400" dirty="0" smtClean="0">
                <a:solidFill>
                  <a:srgbClr val="FF0000"/>
                </a:solidFill>
                <a:latin typeface="B Mitra,Bold"/>
                <a:ea typeface="Calibri"/>
                <a:cs typeface="B Traffic" panose="00000400000000000000" pitchFamily="2" charset="-78"/>
              </a:rPr>
              <a:t>آسیب‌پذیری </a:t>
            </a:r>
            <a:r>
              <a:rPr lang="ar-SA" sz="2400" dirty="0">
                <a:solidFill>
                  <a:srgbClr val="FF0000"/>
                </a:solidFill>
                <a:latin typeface="B Mitra,Bold"/>
                <a:ea typeface="Calibri"/>
                <a:cs typeface="B Traffic" panose="00000400000000000000" pitchFamily="2" charset="-78"/>
              </a:rPr>
              <a:t>عملکردی: </a:t>
            </a:r>
            <a:r>
              <a:rPr lang="ar-SA" sz="2400" dirty="0">
                <a:latin typeface="B Mitra"/>
                <a:ea typeface="Calibri"/>
                <a:cs typeface="B Traffic" panose="00000400000000000000" pitchFamily="2" charset="-78"/>
              </a:rPr>
              <a:t>مثل نداشتن برنامه تخلیه</a:t>
            </a:r>
            <a:r>
              <a:rPr lang="ar-SA" sz="2400" dirty="0" smtClean="0">
                <a:latin typeface="B Mitra"/>
                <a:ea typeface="Calibri"/>
                <a:cs typeface="B Traffic" panose="00000400000000000000" pitchFamily="2" charset="-78"/>
              </a:rPr>
              <a:t>،</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نداشتن </a:t>
            </a:r>
            <a:r>
              <a:rPr lang="ar-SA" sz="2400" dirty="0">
                <a:latin typeface="B Mitra"/>
                <a:ea typeface="Calibri"/>
                <a:cs typeface="B Traffic" panose="00000400000000000000" pitchFamily="2" charset="-78"/>
              </a:rPr>
              <a:t>کیف اضطراری </a:t>
            </a:r>
            <a:r>
              <a:rPr lang="ar-SA" sz="2400" dirty="0" smtClean="0">
                <a:latin typeface="B Mitra"/>
                <a:ea typeface="Calibri"/>
                <a:cs typeface="B Traffic" panose="00000400000000000000" pitchFamily="2" charset="-78"/>
              </a:rPr>
              <a:t>و</a:t>
            </a:r>
            <a:r>
              <a:rPr lang="fa-IR" sz="2400" dirty="0" smtClean="0">
                <a:latin typeface="B Mitra"/>
                <a:ea typeface="Calibri"/>
                <a:cs typeface="B Traffic" panose="00000400000000000000" pitchFamily="2" charset="-78"/>
              </a:rPr>
              <a:t> </a:t>
            </a:r>
            <a:r>
              <a:rPr lang="ar-SA" sz="2400" dirty="0" smtClean="0">
                <a:latin typeface="B Mitra"/>
                <a:ea typeface="Calibri"/>
                <a:cs typeface="B Traffic" panose="00000400000000000000" pitchFamily="2" charset="-78"/>
              </a:rPr>
              <a:t>غیره</a:t>
            </a:r>
            <a:endParaRPr lang="en-US" sz="2400" dirty="0">
              <a:ea typeface="Calibri"/>
              <a:cs typeface="B Traffic" panose="00000400000000000000" pitchFamily="2" charset="-78"/>
            </a:endParaRPr>
          </a:p>
        </p:txBody>
      </p:sp>
    </p:spTree>
    <p:extLst>
      <p:ext uri="{BB962C8B-B14F-4D97-AF65-F5344CB8AC3E}">
        <p14:creationId xmlns:p14="http://schemas.microsoft.com/office/powerpoint/2010/main" val="12815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چرا آمادگی؟</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3200" dirty="0" smtClean="0">
                <a:cs typeface="B Traffic" panose="00000400000000000000" pitchFamily="2" charset="-78"/>
              </a:rPr>
              <a:t>تیم‌های آمادگی:</a:t>
            </a:r>
            <a:endParaRPr lang="en-US" sz="3200" dirty="0" smtClean="0">
              <a:cs typeface="B Traffic" panose="00000400000000000000" pitchFamily="2" charset="-78"/>
            </a:endParaRPr>
          </a:p>
          <a:p>
            <a:pPr marL="0" indent="0" algn="just" rtl="1">
              <a:lnSpc>
                <a:spcPct val="150000"/>
              </a:lnSpc>
              <a:buNone/>
            </a:pPr>
            <a:r>
              <a:rPr lang="fa-IR" sz="3200" dirty="0" smtClean="0">
                <a:cs typeface="B Traffic" panose="00000400000000000000" pitchFamily="2" charset="-78"/>
              </a:rPr>
              <a:t>تیم‌های آمادگی در محلات از افراد داوطلب آموزش‌دیده همان مناطق تشکیل می‌شود. </a:t>
            </a:r>
          </a:p>
          <a:p>
            <a:pPr marL="0" indent="0" algn="just" rtl="1">
              <a:lnSpc>
                <a:spcPct val="150000"/>
              </a:lnSpc>
              <a:buNone/>
            </a:pPr>
            <a:r>
              <a:rPr lang="fa-IR" sz="3200" dirty="0" smtClean="0">
                <a:cs typeface="B Traffic" panose="00000400000000000000" pitchFamily="2" charset="-78"/>
              </a:rPr>
              <a:t>اعضای این تیم‌ها علاوه بر آموزش، باید ارتباط خود را با دیگر اعضا حفظ کرده و در مانورهای تمرینی شرکت کنند.</a:t>
            </a:r>
          </a:p>
        </p:txBody>
      </p:sp>
    </p:spTree>
    <p:extLst>
      <p:ext uri="{BB962C8B-B14F-4D97-AF65-F5344CB8AC3E}">
        <p14:creationId xmlns:p14="http://schemas.microsoft.com/office/powerpoint/2010/main" val="390804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چرا آمادگی؟</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3200" dirty="0" smtClean="0">
                <a:cs typeface="B Traffic" panose="00000400000000000000" pitchFamily="2" charset="-78"/>
              </a:rPr>
              <a:t>تیم‍‌های آمادگی:</a:t>
            </a:r>
            <a:endParaRPr lang="en-US" sz="3200" dirty="0" smtClean="0">
              <a:cs typeface="B Traffic" panose="00000400000000000000" pitchFamily="2" charset="-78"/>
            </a:endParaRPr>
          </a:p>
          <a:p>
            <a:pPr marL="0" indent="0" algn="just" rtl="1">
              <a:lnSpc>
                <a:spcPct val="150000"/>
              </a:lnSpc>
              <a:buNone/>
            </a:pPr>
            <a:r>
              <a:rPr lang="fa-IR" sz="3200" dirty="0" smtClean="0">
                <a:cs typeface="B Traffic" panose="00000400000000000000" pitchFamily="2" charset="-78"/>
              </a:rPr>
              <a:t>ضرورت و فایده وجود تیم‌های آمادگی در محلات چیست؟</a:t>
            </a:r>
          </a:p>
          <a:p>
            <a:pPr lvl="0" algn="r" rtl="1">
              <a:buClr>
                <a:srgbClr val="FF0000"/>
              </a:buClr>
              <a:buFont typeface="Wingdings" panose="05000000000000000000" pitchFamily="2" charset="2"/>
              <a:buChar char="ü"/>
              <a:defRPr/>
            </a:pPr>
            <a:r>
              <a:rPr lang="fa-IR" sz="2800" dirty="0" smtClean="0">
                <a:solidFill>
                  <a:srgbClr val="0070C0"/>
                </a:solidFill>
                <a:cs typeface="B Traffic" panose="00000400000000000000" pitchFamily="2" charset="-78"/>
              </a:rPr>
              <a:t>  احتمال دیر رسیدن نیروهای امدادرسان به دلایل:</a:t>
            </a:r>
          </a:p>
          <a:p>
            <a:pPr lvl="2" algn="r" rtl="1">
              <a:buClr>
                <a:srgbClr val="FF0000"/>
              </a:buClr>
              <a:buNone/>
              <a:defRPr/>
            </a:pPr>
            <a:r>
              <a:rPr lang="fa-IR" sz="2800" dirty="0" smtClean="0">
                <a:solidFill>
                  <a:srgbClr val="0070C0"/>
                </a:solidFill>
                <a:cs typeface="B Traffic" panose="00000400000000000000" pitchFamily="2" charset="-78"/>
              </a:rPr>
              <a:t>- وسعت زیاد منطقه حادثه دیده</a:t>
            </a:r>
          </a:p>
          <a:p>
            <a:pPr lvl="2" algn="r" rtl="1">
              <a:buClr>
                <a:srgbClr val="FF0000"/>
              </a:buClr>
              <a:buNone/>
              <a:defRPr/>
            </a:pPr>
            <a:r>
              <a:rPr lang="fa-IR" sz="2800" dirty="0" smtClean="0">
                <a:solidFill>
                  <a:srgbClr val="0070C0"/>
                </a:solidFill>
                <a:cs typeface="B Traffic" panose="00000400000000000000" pitchFamily="2" charset="-78"/>
              </a:rPr>
              <a:t>- مسدود شدن راههای دسترسی</a:t>
            </a:r>
          </a:p>
          <a:p>
            <a:pPr lvl="2" algn="r" rtl="1">
              <a:buClr>
                <a:srgbClr val="FF0000"/>
              </a:buClr>
              <a:buNone/>
              <a:defRPr/>
            </a:pPr>
            <a:r>
              <a:rPr lang="fa-IR" sz="2800" dirty="0" smtClean="0">
                <a:solidFill>
                  <a:srgbClr val="0070C0"/>
                </a:solidFill>
                <a:cs typeface="B Traffic" panose="00000400000000000000" pitchFamily="2" charset="-78"/>
              </a:rPr>
              <a:t>- قطع ارتباطات</a:t>
            </a:r>
          </a:p>
          <a:p>
            <a:pPr lvl="2" algn="r" rtl="1">
              <a:buClr>
                <a:srgbClr val="FF0000"/>
              </a:buClr>
              <a:buNone/>
              <a:defRPr/>
            </a:pPr>
            <a:r>
              <a:rPr lang="fa-IR" sz="2800" dirty="0" smtClean="0">
                <a:solidFill>
                  <a:srgbClr val="0070C0"/>
                </a:solidFill>
                <a:cs typeface="B Traffic" panose="00000400000000000000" pitchFamily="2" charset="-78"/>
              </a:rPr>
              <a:t>- کمبود امکانات سازمانها و ...</a:t>
            </a:r>
          </a:p>
          <a:p>
            <a:pPr lvl="0" algn="r" rtl="1">
              <a:buClr>
                <a:srgbClr val="FF0000"/>
              </a:buClr>
              <a:buFont typeface="Wingdings" panose="05000000000000000000" pitchFamily="2" charset="2"/>
              <a:buChar char="ü"/>
              <a:defRPr/>
            </a:pPr>
            <a:r>
              <a:rPr lang="fa-IR" sz="2800" dirty="0" smtClean="0">
                <a:solidFill>
                  <a:srgbClr val="0070C0"/>
                </a:solidFill>
                <a:cs typeface="B Traffic" panose="00000400000000000000" pitchFamily="2" charset="-78"/>
              </a:rPr>
              <a:t> ساماندهی نیروها و امکانات محلی قبل از رسیدن نیروهای امدادرسان</a:t>
            </a:r>
          </a:p>
          <a:p>
            <a:pPr lvl="0" algn="r" rtl="1">
              <a:buClr>
                <a:srgbClr val="FF0000"/>
              </a:buClr>
              <a:buFont typeface="Wingdings" panose="05000000000000000000" pitchFamily="2" charset="2"/>
              <a:buChar char="ü"/>
              <a:defRPr/>
            </a:pPr>
            <a:r>
              <a:rPr lang="fa-IR" sz="2800" dirty="0" smtClean="0">
                <a:solidFill>
                  <a:srgbClr val="0070C0"/>
                </a:solidFill>
                <a:cs typeface="B Traffic" panose="00000400000000000000" pitchFamily="2" charset="-78"/>
              </a:rPr>
              <a:t>  ارزیابی سریع حادثه</a:t>
            </a:r>
          </a:p>
        </p:txBody>
      </p:sp>
    </p:spTree>
    <p:extLst>
      <p:ext uri="{BB962C8B-B14F-4D97-AF65-F5344CB8AC3E}">
        <p14:creationId xmlns:p14="http://schemas.microsoft.com/office/powerpoint/2010/main" val="3908049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5424" y="3281268"/>
            <a:ext cx="5960964" cy="1384995"/>
          </a:xfrm>
          <a:prstGeom prst="rect">
            <a:avLst/>
          </a:prstGeom>
        </p:spPr>
        <p:txBody>
          <a:bodyPr wrap="square">
            <a:spAutoFit/>
          </a:bodyPr>
          <a:lstStyle/>
          <a:p>
            <a:pPr algn="ctr" rtl="1"/>
            <a:r>
              <a:rPr lang="fa-IR" sz="2800" dirty="0" smtClean="0">
                <a:solidFill>
                  <a:srgbClr val="FF0000"/>
                </a:solidFill>
                <a:cs typeface="B Titr" panose="00000700000000000000" pitchFamily="2" charset="-78"/>
              </a:rPr>
              <a:t>آماده شوید</a:t>
            </a:r>
          </a:p>
          <a:p>
            <a:pPr algn="ctr" rtl="1"/>
            <a:r>
              <a:rPr lang="fa-IR" sz="2800" dirty="0">
                <a:solidFill>
                  <a:srgbClr val="FF0000"/>
                </a:solidFill>
                <a:cs typeface="B Titr" panose="00000700000000000000" pitchFamily="2" charset="-78"/>
              </a:rPr>
              <a:t>جلسه </a:t>
            </a:r>
            <a:r>
              <a:rPr lang="fa-IR" sz="2800" dirty="0" smtClean="0">
                <a:solidFill>
                  <a:srgbClr val="FF0000"/>
                </a:solidFill>
                <a:cs typeface="B Titr" panose="00000700000000000000" pitchFamily="2" charset="-78"/>
              </a:rPr>
              <a:t>برنامه‌ریزی </a:t>
            </a:r>
            <a:r>
              <a:rPr lang="fa-IR" sz="2800" dirty="0">
                <a:solidFill>
                  <a:srgbClr val="FF0000"/>
                </a:solidFill>
                <a:cs typeface="B Titr" panose="00000700000000000000" pitchFamily="2" charset="-78"/>
              </a:rPr>
              <a:t>برای مقابله با </a:t>
            </a:r>
            <a:r>
              <a:rPr lang="fa-IR" sz="2800" dirty="0" smtClean="0">
                <a:solidFill>
                  <a:srgbClr val="FF0000"/>
                </a:solidFill>
                <a:cs typeface="B Titr" panose="00000700000000000000" pitchFamily="2" charset="-78"/>
              </a:rPr>
              <a:t>بلایا</a:t>
            </a:r>
            <a:endParaRPr lang="en-US" sz="2800" dirty="0">
              <a:solidFill>
                <a:srgbClr val="FF0000"/>
              </a:solidFill>
              <a:cs typeface="B Titr" panose="00000700000000000000" pitchFamily="2" charset="-78"/>
            </a:endParaRPr>
          </a:p>
          <a:p>
            <a:pPr algn="ctr" rtl="1"/>
            <a:endParaRPr lang="en-US" sz="2800" dirty="0">
              <a:solidFill>
                <a:srgbClr val="FF0000"/>
              </a:solidFill>
            </a:endParaRPr>
          </a:p>
        </p:txBody>
      </p:sp>
      <p:sp>
        <p:nvSpPr>
          <p:cNvPr id="5" name="Rectangle 4">
            <a:hlinkClick r:id="rId2" action="ppaction://hlinksldjump"/>
          </p:cNvPr>
          <p:cNvSpPr/>
          <p:nvPr/>
        </p:nvSpPr>
        <p:spPr>
          <a:xfrm rot="19751923">
            <a:off x="50279" y="230571"/>
            <a:ext cx="731520" cy="274320"/>
          </a:xfrm>
          <a:prstGeom prst="rect">
            <a:avLst/>
          </a:prstGeom>
          <a:noFill/>
        </p:spPr>
        <p:txBody>
          <a:bodyPr wrap="square">
            <a:spAutoFit/>
          </a:bodyPr>
          <a:lstStyle/>
          <a:p>
            <a:pPr defTabSz="1007943" rtl="1">
              <a:lnSpc>
                <a:spcPct val="90000"/>
              </a:lnSpc>
              <a:spcBef>
                <a:spcPct val="0"/>
              </a:spcBef>
            </a:pPr>
            <a:r>
              <a:rPr lang="fa-IR" sz="1400" dirty="0" smtClean="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43889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101" y="1632890"/>
            <a:ext cx="9493959" cy="5218286"/>
          </a:xfrm>
        </p:spPr>
        <p:txBody>
          <a:bodyPr>
            <a:normAutofit/>
          </a:bodyPr>
          <a:lstStyle/>
          <a:p>
            <a:pPr algn="just" rtl="1" fontAlgn="base">
              <a:lnSpc>
                <a:spcPct val="150000"/>
              </a:lnSpc>
              <a:buNone/>
            </a:pPr>
            <a:r>
              <a:rPr lang="fa-IR" sz="2700" dirty="0" smtClean="0">
                <a:latin typeface="Calibri"/>
                <a:ea typeface="Times New Roman"/>
                <a:cs typeface="B Traffic" pitchFamily="2" charset="-78"/>
              </a:rPr>
              <a:t>ـ آیا </a:t>
            </a:r>
            <a:r>
              <a:rPr lang="fa-IR" sz="2700" dirty="0">
                <a:latin typeface="Calibri"/>
                <a:ea typeface="Times New Roman"/>
                <a:cs typeface="B Traffic" pitchFamily="2" charset="-78"/>
              </a:rPr>
              <a:t>شما و </a:t>
            </a:r>
            <a:r>
              <a:rPr lang="fa-IR" sz="2700" dirty="0" smtClean="0">
                <a:latin typeface="Calibri"/>
                <a:ea typeface="Times New Roman"/>
                <a:cs typeface="B Traffic" pitchFamily="2" charset="-78"/>
              </a:rPr>
              <a:t>خانواده‎تان </a:t>
            </a:r>
            <a:r>
              <a:rPr lang="fa-IR" sz="2700" dirty="0">
                <a:latin typeface="Calibri"/>
                <a:ea typeface="Times New Roman"/>
                <a:cs typeface="B Traffic" pitchFamily="2" charset="-78"/>
              </a:rPr>
              <a:t>در برابر مخاطرات آمادگی لازم را </a:t>
            </a:r>
            <a:r>
              <a:rPr lang="fa-IR" sz="2700" dirty="0" smtClean="0">
                <a:latin typeface="Calibri"/>
                <a:ea typeface="Times New Roman"/>
                <a:cs typeface="B Traffic" pitchFamily="2" charset="-78"/>
              </a:rPr>
              <a:t>دارید؟</a:t>
            </a:r>
            <a:endParaRPr lang="en-US" sz="2700" dirty="0" smtClean="0">
              <a:latin typeface="Calibri"/>
              <a:ea typeface="Times New Roman"/>
              <a:cs typeface="B Traffic" pitchFamily="2" charset="-78"/>
            </a:endParaRPr>
          </a:p>
          <a:p>
            <a:pPr algn="just" rtl="1" fontAlgn="base">
              <a:lnSpc>
                <a:spcPct val="150000"/>
              </a:lnSpc>
              <a:buNone/>
            </a:pPr>
            <a:r>
              <a:rPr lang="fa-IR" sz="2700" dirty="0" smtClean="0">
                <a:latin typeface="Times New Roman"/>
                <a:ea typeface="Times New Roman"/>
                <a:cs typeface="B Traffic" pitchFamily="2" charset="-78"/>
              </a:rPr>
              <a:t>ـ چه مخاطراتی خانواده شما را تهدید می‎کند؟</a:t>
            </a:r>
            <a:endParaRPr lang="ar-SA" sz="2700" dirty="0">
              <a:latin typeface="Times New Roman"/>
              <a:ea typeface="Times New Roman"/>
              <a:cs typeface="B Traffic" pitchFamily="2" charset="-78"/>
            </a:endParaRPr>
          </a:p>
          <a:p>
            <a:pPr algn="just" rtl="1" fontAlgn="base">
              <a:lnSpc>
                <a:spcPct val="150000"/>
              </a:lnSpc>
              <a:buNone/>
            </a:pPr>
            <a:r>
              <a:rPr lang="fa-IR" sz="2700" dirty="0" smtClean="0">
                <a:latin typeface="Times New Roman"/>
                <a:ea typeface="Times New Roman"/>
                <a:cs typeface="B Traffic" pitchFamily="2" charset="-78"/>
              </a:rPr>
              <a:t>ـ احتمال وقوع مخاطرات پیرامون شما چقدر است؟ (</a:t>
            </a:r>
            <a:r>
              <a:rPr lang="fa-IR" sz="2700" dirty="0">
                <a:latin typeface="Times New Roman"/>
                <a:ea typeface="Times New Roman"/>
                <a:cs typeface="B Traffic" pitchFamily="2" charset="-78"/>
              </a:rPr>
              <a:t>صفر/ کم/ متوسط/ </a:t>
            </a:r>
            <a:r>
              <a:rPr lang="fa-IR" sz="2700" dirty="0" smtClean="0">
                <a:latin typeface="Times New Roman"/>
                <a:ea typeface="Times New Roman"/>
                <a:cs typeface="B Traffic" pitchFamily="2" charset="-78"/>
              </a:rPr>
              <a:t>زیاد)</a:t>
            </a:r>
          </a:p>
          <a:p>
            <a:pPr algn="just" rtl="1" fontAlgn="base">
              <a:lnSpc>
                <a:spcPct val="150000"/>
              </a:lnSpc>
              <a:buNone/>
            </a:pPr>
            <a:r>
              <a:rPr lang="fa-IR" sz="2700" dirty="0" smtClean="0">
                <a:latin typeface="Calibri"/>
                <a:ea typeface="Calibri"/>
                <a:cs typeface="B Traffic" pitchFamily="2" charset="-78"/>
              </a:rPr>
              <a:t>ـ چه </a:t>
            </a:r>
            <a:r>
              <a:rPr lang="fa-IR" sz="2700" dirty="0">
                <a:latin typeface="Calibri"/>
                <a:ea typeface="Calibri"/>
                <a:cs typeface="B Traffic" pitchFamily="2" charset="-78"/>
              </a:rPr>
              <a:t>کارهایی </a:t>
            </a:r>
            <a:r>
              <a:rPr lang="fa-IR" sz="2700" dirty="0" smtClean="0">
                <a:latin typeface="Calibri"/>
                <a:ea typeface="Calibri"/>
                <a:cs typeface="B Traffic" pitchFamily="2" charset="-78"/>
              </a:rPr>
              <a:t>باید </a:t>
            </a:r>
            <a:r>
              <a:rPr lang="fa-IR" sz="2700" dirty="0">
                <a:latin typeface="Calibri"/>
                <a:ea typeface="Calibri"/>
                <a:cs typeface="B Traffic" pitchFamily="2" charset="-78"/>
              </a:rPr>
              <a:t>انجام دهید تا بتوان در برابر مخاطرات </a:t>
            </a:r>
            <a:r>
              <a:rPr lang="fa-IR" sz="2700" dirty="0" smtClean="0">
                <a:latin typeface="Calibri"/>
                <a:ea typeface="Calibri"/>
                <a:cs typeface="B Traffic" pitchFamily="2" charset="-78"/>
              </a:rPr>
              <a:t>آماده‎تر شوید؟</a:t>
            </a:r>
          </a:p>
          <a:p>
            <a:pPr algn="just" rtl="1" fontAlgn="base">
              <a:lnSpc>
                <a:spcPct val="150000"/>
              </a:lnSpc>
              <a:buNone/>
            </a:pPr>
            <a:r>
              <a:rPr lang="fa-IR" sz="2700" dirty="0" smtClean="0">
                <a:latin typeface="Calibri"/>
                <a:ea typeface="Calibri"/>
                <a:cs typeface="B Traffic" pitchFamily="2" charset="-78"/>
              </a:rPr>
              <a:t>ـ براي </a:t>
            </a:r>
            <a:r>
              <a:rPr lang="fa-IR" sz="2700" dirty="0">
                <a:latin typeface="Calibri"/>
                <a:ea typeface="Calibri"/>
                <a:cs typeface="B Traffic" pitchFamily="2" charset="-78"/>
              </a:rPr>
              <a:t>کم کردن </a:t>
            </a:r>
            <a:r>
              <a:rPr lang="fa-IR" sz="2700" dirty="0" smtClean="0">
                <a:latin typeface="Calibri"/>
                <a:ea typeface="Calibri"/>
                <a:cs typeface="B Traffic" pitchFamily="2" charset="-78"/>
              </a:rPr>
              <a:t>خطر چه کارهایی می‌توان </a:t>
            </a:r>
            <a:r>
              <a:rPr lang="fa-IR" sz="2700" dirty="0">
                <a:latin typeface="Calibri"/>
                <a:ea typeface="Calibri"/>
                <a:cs typeface="B Traffic" pitchFamily="2" charset="-78"/>
              </a:rPr>
              <a:t>انجام </a:t>
            </a:r>
            <a:r>
              <a:rPr lang="fa-IR" sz="2700" dirty="0" smtClean="0">
                <a:latin typeface="Calibri"/>
                <a:ea typeface="Calibri"/>
                <a:cs typeface="B Traffic" pitchFamily="2" charset="-78"/>
              </a:rPr>
              <a:t>داد؟</a:t>
            </a:r>
            <a:endParaRPr lang="fa-IR" sz="2700" dirty="0">
              <a:latin typeface="Calibri"/>
              <a:ea typeface="Calibri"/>
              <a:cs typeface="B Traffic" pitchFamily="2" charset="-78"/>
            </a:endParaRPr>
          </a:p>
        </p:txBody>
      </p:sp>
      <p:sp>
        <p:nvSpPr>
          <p:cNvPr id="2" name="Title 1"/>
          <p:cNvSpPr>
            <a:spLocks noGrp="1"/>
          </p:cNvSpPr>
          <p:nvPr>
            <p:ph type="title"/>
          </p:nvPr>
        </p:nvSpPr>
        <p:spPr>
          <a:xfrm>
            <a:off x="735062" y="731520"/>
            <a:ext cx="9414778" cy="716280"/>
          </a:xfrm>
        </p:spPr>
        <p:txBody>
          <a:bodyPr>
            <a:normAutofit/>
          </a:bodyPr>
          <a:lstStyle/>
          <a:p>
            <a:pPr algn="r" rtl="1"/>
            <a:r>
              <a:rPr lang="fa-IR" sz="2800" dirty="0" smtClean="0">
                <a:solidFill>
                  <a:schemeClr val="bg1"/>
                </a:solidFill>
                <a:latin typeface="Times New Roman"/>
                <a:ea typeface="Times New Roman"/>
                <a:cs typeface="B Titr" pitchFamily="2" charset="-78"/>
              </a:rPr>
              <a:t>آماده شوید</a:t>
            </a:r>
            <a:endParaRPr lang="en-US" sz="2800" dirty="0">
              <a:solidFill>
                <a:schemeClr val="bg1"/>
              </a:solidFill>
              <a:cs typeface="B Titr" pitchFamily="2" charset="-78"/>
            </a:endParaRPr>
          </a:p>
        </p:txBody>
      </p:sp>
      <p:sp>
        <p:nvSpPr>
          <p:cNvPr id="4" name="Rounded Rectangle 3"/>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14351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351653088"/>
              </p:ext>
            </p:extLst>
          </p:nvPr>
        </p:nvGraphicFramePr>
        <p:xfrm>
          <a:off x="583377" y="1787857"/>
          <a:ext cx="9449660" cy="3915007"/>
        </p:xfrm>
        <a:graphic>
          <a:graphicData uri="http://schemas.openxmlformats.org/drawingml/2006/table">
            <a:tbl>
              <a:tblPr rtl="1"/>
              <a:tblGrid>
                <a:gridCol w="9449660">
                  <a:extLst>
                    <a:ext uri="{9D8B030D-6E8A-4147-A177-3AD203B41FA5}">
                      <a16:colId xmlns="" xmlns:a16="http://schemas.microsoft.com/office/drawing/2014/main" val="20000"/>
                    </a:ext>
                  </a:extLst>
                </a:gridCol>
              </a:tblGrid>
              <a:tr h="803743">
                <a:tc>
                  <a:txBody>
                    <a:bodyPr/>
                    <a:lstStyle/>
                    <a:p>
                      <a:pPr algn="ctr" rtl="1" fontAlgn="base">
                        <a:lnSpc>
                          <a:spcPct val="150000"/>
                        </a:lnSpc>
                        <a:spcAft>
                          <a:spcPts val="0"/>
                        </a:spcAft>
                      </a:pPr>
                      <a:r>
                        <a:rPr lang="fa-IR" sz="3100" b="0" dirty="0">
                          <a:effectLst/>
                          <a:latin typeface="Times New Roman"/>
                          <a:ea typeface="Times New Roman"/>
                          <a:cs typeface="B Traffic" panose="00000400000000000000" pitchFamily="2" charset="-78"/>
                        </a:rPr>
                        <a:t>باید به خانواده‌ها بگوییم:</a:t>
                      </a:r>
                      <a:endParaRPr lang="en-US" sz="2000" b="0" dirty="0">
                        <a:effectLst/>
                        <a:latin typeface="Calibri"/>
                        <a:ea typeface="Calibri"/>
                        <a:cs typeface="B Traffic" panose="00000400000000000000" pitchFamily="2" charset="-78"/>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3111264">
                <a:tc>
                  <a:txBody>
                    <a:bodyPr/>
                    <a:lstStyle/>
                    <a:p>
                      <a:pPr marL="342900" lvl="0" indent="-342900" algn="just" rtl="1" fontAlgn="base">
                        <a:lnSpc>
                          <a:spcPct val="150000"/>
                        </a:lnSpc>
                        <a:spcAft>
                          <a:spcPts val="0"/>
                        </a:spcAft>
                        <a:buFont typeface="Wingdings"/>
                        <a:buChar char=""/>
                        <a:tabLst>
                          <a:tab pos="241300" algn="r"/>
                        </a:tabLst>
                      </a:pPr>
                      <a:r>
                        <a:rPr lang="fa-IR" sz="2400" dirty="0" smtClean="0">
                          <a:latin typeface="Times New Roman"/>
                          <a:ea typeface="Times New Roman"/>
                          <a:cs typeface="B Traffic" panose="00000400000000000000" pitchFamily="2" charset="-78"/>
                        </a:rPr>
                        <a:t>در پایان هر فصل ـ چهار</a:t>
                      </a:r>
                      <a:r>
                        <a:rPr lang="fa-IR" sz="2400" baseline="0" dirty="0" smtClean="0">
                          <a:latin typeface="Times New Roman"/>
                          <a:ea typeface="Times New Roman"/>
                          <a:cs typeface="B Traffic" panose="00000400000000000000" pitchFamily="2" charset="-78"/>
                        </a:rPr>
                        <a:t> </a:t>
                      </a:r>
                      <a:r>
                        <a:rPr lang="fa-IR" sz="2400" dirty="0" smtClean="0">
                          <a:latin typeface="Times New Roman"/>
                          <a:ea typeface="Times New Roman"/>
                          <a:cs typeface="B Traffic" panose="00000400000000000000" pitchFamily="2" charset="-78"/>
                        </a:rPr>
                        <a:t>بار سالانه ـ تمام اعضای خانواده دور هم جمع شده و ضمن بحث و گفتگو،</a:t>
                      </a:r>
                      <a:r>
                        <a:rPr lang="fa-IR" sz="2400" baseline="0" dirty="0" smtClean="0">
                          <a:latin typeface="Times New Roman"/>
                          <a:ea typeface="Times New Roman"/>
                          <a:cs typeface="B Traffic" panose="00000400000000000000" pitchFamily="2" charset="-78"/>
                        </a:rPr>
                        <a:t> جدول برنامه ریزی را تکمیل کنند.</a:t>
                      </a:r>
                      <a:endParaRPr lang="fa-IR" sz="2400" dirty="0" smtClean="0">
                        <a:latin typeface="Times New Roman"/>
                        <a:ea typeface="Times New Roman"/>
                        <a:cs typeface="B Traffic" panose="00000400000000000000" pitchFamily="2" charset="-78"/>
                      </a:endParaRPr>
                    </a:p>
                    <a:p>
                      <a:pPr marL="342900" lvl="0" indent="-342900" algn="just" rtl="1" fontAlgn="base">
                        <a:lnSpc>
                          <a:spcPct val="150000"/>
                        </a:lnSpc>
                        <a:spcAft>
                          <a:spcPts val="0"/>
                        </a:spcAft>
                        <a:buFont typeface="Wingdings"/>
                        <a:buChar char=""/>
                        <a:tabLst>
                          <a:tab pos="241300" algn="r"/>
                        </a:tabLst>
                      </a:pPr>
                      <a:r>
                        <a:rPr lang="fa-IR" sz="2400" dirty="0" smtClean="0">
                          <a:latin typeface="Times New Roman"/>
                          <a:ea typeface="Times New Roman"/>
                          <a:cs typeface="B Traffic" panose="00000400000000000000" pitchFamily="2" charset="-78"/>
                        </a:rPr>
                        <a:t>همة </a:t>
                      </a:r>
                      <a:r>
                        <a:rPr lang="fa-IR" sz="2400" dirty="0">
                          <a:latin typeface="Times New Roman"/>
                          <a:ea typeface="Times New Roman"/>
                          <a:cs typeface="B Traffic" panose="00000400000000000000" pitchFamily="2" charset="-78"/>
                        </a:rPr>
                        <a:t>اعضای خانواده </a:t>
                      </a:r>
                      <a:r>
                        <a:rPr lang="fa-IR" sz="2400" dirty="0" smtClean="0">
                          <a:latin typeface="Times New Roman"/>
                          <a:ea typeface="Times New Roman"/>
                          <a:cs typeface="B Traffic" panose="00000400000000000000" pitchFamily="2" charset="-78"/>
                        </a:rPr>
                        <a:t>در این بحث شرکت کنند</a:t>
                      </a:r>
                      <a:r>
                        <a:rPr lang="fa-IR" sz="2400" baseline="0" dirty="0" smtClean="0">
                          <a:latin typeface="Times New Roman"/>
                          <a:ea typeface="Times New Roman"/>
                          <a:cs typeface="B Traffic" panose="00000400000000000000" pitchFamily="2" charset="-78"/>
                        </a:rPr>
                        <a:t>.</a:t>
                      </a:r>
                    </a:p>
                    <a:p>
                      <a:pPr marL="342900" lvl="0" indent="-342900" algn="just" rtl="1" fontAlgn="base">
                        <a:lnSpc>
                          <a:spcPct val="150000"/>
                        </a:lnSpc>
                        <a:spcAft>
                          <a:spcPts val="0"/>
                        </a:spcAft>
                        <a:buFont typeface="Wingdings"/>
                        <a:buChar char=""/>
                        <a:tabLst>
                          <a:tab pos="241300" algn="r"/>
                        </a:tabLst>
                      </a:pPr>
                      <a:r>
                        <a:rPr lang="fa-IR" sz="2400" dirty="0" smtClean="0">
                          <a:latin typeface="Times New Roman"/>
                          <a:ea typeface="Times New Roman"/>
                          <a:cs typeface="B Traffic" panose="00000400000000000000" pitchFamily="2" charset="-78"/>
                        </a:rPr>
                        <a:t>باعث </a:t>
                      </a:r>
                      <a:r>
                        <a:rPr lang="fa-IR" sz="2400" dirty="0">
                          <a:latin typeface="Times New Roman"/>
                          <a:ea typeface="Times New Roman"/>
                          <a:cs typeface="B Traffic" panose="00000400000000000000" pitchFamily="2" charset="-78"/>
                        </a:rPr>
                        <a:t>می‌شود که همة افراد خانواده، دغدغة آماده شدن در برابر بلایا پیدا کنند. </a:t>
                      </a:r>
                      <a:endParaRPr lang="fa-IR" sz="2400" dirty="0" smtClean="0">
                        <a:latin typeface="Times New Roman"/>
                        <a:ea typeface="Times New Roman"/>
                        <a:cs typeface="B Traffic" panose="00000400000000000000" pitchFamily="2" charset="-78"/>
                      </a:endParaRPr>
                    </a:p>
                    <a:p>
                      <a:pPr marL="342900" lvl="0" indent="-342900" algn="just" rtl="1" fontAlgn="base">
                        <a:lnSpc>
                          <a:spcPct val="150000"/>
                        </a:lnSpc>
                        <a:spcAft>
                          <a:spcPts val="0"/>
                        </a:spcAft>
                        <a:buFont typeface="Wingdings"/>
                        <a:buChar char=""/>
                        <a:tabLst>
                          <a:tab pos="241300" algn="r"/>
                        </a:tabLst>
                      </a:pPr>
                      <a:r>
                        <a:rPr lang="fa-IR" sz="2400" dirty="0" smtClean="0">
                          <a:latin typeface="Times New Roman"/>
                          <a:ea typeface="Times New Roman"/>
                          <a:cs typeface="B Traffic" panose="00000400000000000000" pitchFamily="2" charset="-78"/>
                        </a:rPr>
                        <a:t>در </a:t>
                      </a:r>
                      <a:r>
                        <a:rPr lang="fa-IR" sz="2400" dirty="0">
                          <a:latin typeface="Times New Roman"/>
                          <a:ea typeface="Times New Roman"/>
                          <a:cs typeface="B Traffic" panose="00000400000000000000" pitchFamily="2" charset="-78"/>
                        </a:rPr>
                        <a:t>انتهای هر فصل، این جدول را مرور و به‌روز </a:t>
                      </a:r>
                      <a:r>
                        <a:rPr lang="fa-IR" sz="2400" dirty="0" smtClean="0">
                          <a:latin typeface="Times New Roman"/>
                          <a:ea typeface="Times New Roman"/>
                          <a:cs typeface="B Traffic" panose="00000400000000000000" pitchFamily="2" charset="-78"/>
                        </a:rPr>
                        <a:t>کنید.</a:t>
                      </a:r>
                      <a:endParaRPr lang="en-US" sz="2400" dirty="0">
                        <a:latin typeface="Calibri"/>
                        <a:cs typeface="B Traffic" panose="00000400000000000000" pitchFamily="2" charset="-78"/>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 xmlns:a16="http://schemas.microsoft.com/office/drawing/2014/main" val="10001"/>
                  </a:ext>
                </a:extLst>
              </a:tr>
            </a:tbl>
          </a:graphicData>
        </a:graphic>
      </p:graphicFrame>
      <p:sp>
        <p:nvSpPr>
          <p:cNvPr id="6" name="Rectangle 5"/>
          <p:cNvSpPr/>
          <p:nvPr/>
        </p:nvSpPr>
        <p:spPr>
          <a:xfrm>
            <a:off x="838200" y="6018354"/>
            <a:ext cx="7818120" cy="515526"/>
          </a:xfrm>
          <a:prstGeom prst="rect">
            <a:avLst/>
          </a:prstGeom>
        </p:spPr>
        <p:txBody>
          <a:bodyPr wrap="square">
            <a:spAutoFit/>
          </a:bodyPr>
          <a:lstStyle/>
          <a:p>
            <a:pPr marL="120953" indent="0" algn="r" rtl="1" fontAlgn="base">
              <a:lnSpc>
                <a:spcPct val="150000"/>
              </a:lnSpc>
              <a:buNone/>
            </a:pPr>
            <a:r>
              <a:rPr lang="fa-IR" sz="2000" b="1" dirty="0" smtClean="0">
                <a:latin typeface="Times New Roman"/>
                <a:ea typeface="Times New Roman"/>
                <a:cs typeface="B Nazanin"/>
              </a:rPr>
              <a:t>جدول صفحه بعد را برای شهرستان محل سکونت خود تنظیم تکمیل کنید.</a:t>
            </a:r>
            <a:endParaRPr lang="en-US" sz="2000" dirty="0"/>
          </a:p>
        </p:txBody>
      </p:sp>
      <p:sp>
        <p:nvSpPr>
          <p:cNvPr id="7" name="Rectangle 6"/>
          <p:cNvSpPr/>
          <p:nvPr/>
        </p:nvSpPr>
        <p:spPr>
          <a:xfrm>
            <a:off x="8336280" y="5942154"/>
            <a:ext cx="1645920" cy="600164"/>
          </a:xfrm>
          <a:prstGeom prst="rect">
            <a:avLst/>
          </a:prstGeom>
        </p:spPr>
        <p:txBody>
          <a:bodyPr wrap="square">
            <a:spAutoFit/>
          </a:bodyPr>
          <a:lstStyle/>
          <a:p>
            <a:pPr marL="120953" indent="0" algn="ctr" rtl="1" fontAlgn="base">
              <a:lnSpc>
                <a:spcPct val="150000"/>
              </a:lnSpc>
              <a:buNone/>
            </a:pPr>
            <a:r>
              <a:rPr lang="fa-IR" sz="2400" b="1" dirty="0" smtClean="0">
                <a:solidFill>
                  <a:srgbClr val="FF0000"/>
                </a:solidFill>
                <a:latin typeface="Times New Roman"/>
                <a:ea typeface="Times New Roman"/>
                <a:cs typeface="B Nazanin"/>
              </a:rPr>
              <a:t>کار گروهی:</a:t>
            </a:r>
            <a:endParaRPr lang="en-US" sz="2400" dirty="0">
              <a:solidFill>
                <a:srgbClr val="FF0000"/>
              </a:solidFill>
            </a:endParaRPr>
          </a:p>
        </p:txBody>
      </p:sp>
      <p:sp>
        <p:nvSpPr>
          <p:cNvPr id="9" name="Rounded Rectangle 8"/>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
        <p:nvSpPr>
          <p:cNvPr id="4" name="Rectangle 3"/>
          <p:cNvSpPr/>
          <p:nvPr/>
        </p:nvSpPr>
        <p:spPr>
          <a:xfrm>
            <a:off x="6112311" y="907217"/>
            <a:ext cx="4099199" cy="433965"/>
          </a:xfrm>
          <a:prstGeom prst="rect">
            <a:avLst/>
          </a:prstGeom>
        </p:spPr>
        <p:txBody>
          <a:bodyPr wrap="none">
            <a:spAutoFit/>
          </a:bodyPr>
          <a:lstStyle/>
          <a:p>
            <a:pPr algn="r" defTabSz="1007943" rtl="1">
              <a:lnSpc>
                <a:spcPct val="90000"/>
              </a:lnSpc>
              <a:spcBef>
                <a:spcPct val="0"/>
              </a:spcBef>
            </a:pPr>
            <a:r>
              <a:rPr lang="fa-IR" sz="2400" dirty="0" smtClean="0">
                <a:solidFill>
                  <a:schemeClr val="bg1"/>
                </a:solidFill>
                <a:latin typeface="Times New Roman"/>
                <a:ea typeface="Times New Roman"/>
                <a:cs typeface="B Titr" pitchFamily="2" charset="-78"/>
              </a:rPr>
              <a:t>جلسه برنامه‌ریزی </a:t>
            </a:r>
            <a:r>
              <a:rPr lang="fa-IR" sz="2400" dirty="0">
                <a:solidFill>
                  <a:schemeClr val="bg1"/>
                </a:solidFill>
                <a:latin typeface="Times New Roman"/>
                <a:ea typeface="Times New Roman"/>
                <a:cs typeface="B Titr" pitchFamily="2" charset="-78"/>
              </a:rPr>
              <a:t>برای مقابله با </a:t>
            </a:r>
            <a:r>
              <a:rPr lang="fa-IR" sz="2400" dirty="0" smtClean="0">
                <a:solidFill>
                  <a:schemeClr val="bg1"/>
                </a:solidFill>
                <a:latin typeface="Times New Roman"/>
                <a:ea typeface="Times New Roman"/>
                <a:cs typeface="B Titr" pitchFamily="2" charset="-78"/>
              </a:rPr>
              <a:t>بلایا</a:t>
            </a:r>
            <a:endParaRPr lang="en-US" sz="2400" dirty="0">
              <a:solidFill>
                <a:schemeClr val="bg1"/>
              </a:solidFill>
              <a:latin typeface="Times New Roman"/>
              <a:ea typeface="Times New Roman"/>
              <a:cs typeface="B Titr" pitchFamily="2" charset="-78"/>
            </a:endParaRPr>
          </a:p>
        </p:txBody>
      </p:sp>
      <p:sp>
        <p:nvSpPr>
          <p:cNvPr id="11" name="Rectangle 10">
            <a:hlinkClick r:id="rId2" action="ppaction://hlinksldjump"/>
          </p:cNvPr>
          <p:cNvSpPr/>
          <p:nvPr/>
        </p:nvSpPr>
        <p:spPr>
          <a:xfrm rot="19751923">
            <a:off x="50279" y="230571"/>
            <a:ext cx="731520" cy="274320"/>
          </a:xfrm>
          <a:prstGeom prst="rect">
            <a:avLst/>
          </a:prstGeom>
          <a:noFill/>
        </p:spPr>
        <p:txBody>
          <a:bodyPr wrap="square">
            <a:spAutoFit/>
          </a:bodyPr>
          <a:lstStyle/>
          <a:p>
            <a:pPr defTabSz="1007943" rtl="1">
              <a:lnSpc>
                <a:spcPct val="90000"/>
              </a:lnSpc>
              <a:spcBef>
                <a:spcPct val="0"/>
              </a:spcBef>
            </a:pPr>
            <a:r>
              <a:rPr lang="fa-IR" sz="1400" dirty="0" smtClean="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4811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2671037469"/>
              </p:ext>
            </p:extLst>
          </p:nvPr>
        </p:nvGraphicFramePr>
        <p:xfrm>
          <a:off x="1328024" y="1500362"/>
          <a:ext cx="8562125" cy="5375180"/>
        </p:xfrm>
        <a:graphic>
          <a:graphicData uri="http://schemas.openxmlformats.org/drawingml/2006/table">
            <a:tbl>
              <a:tblPr rtl="1"/>
              <a:tblGrid>
                <a:gridCol w="2812679">
                  <a:extLst>
                    <a:ext uri="{9D8B030D-6E8A-4147-A177-3AD203B41FA5}">
                      <a16:colId xmlns="" xmlns:a16="http://schemas.microsoft.com/office/drawing/2014/main" val="20000"/>
                    </a:ext>
                  </a:extLst>
                </a:gridCol>
                <a:gridCol w="2680570">
                  <a:extLst>
                    <a:ext uri="{9D8B030D-6E8A-4147-A177-3AD203B41FA5}">
                      <a16:colId xmlns="" xmlns:a16="http://schemas.microsoft.com/office/drawing/2014/main" val="20001"/>
                    </a:ext>
                  </a:extLst>
                </a:gridCol>
                <a:gridCol w="3068876">
                  <a:extLst>
                    <a:ext uri="{9D8B030D-6E8A-4147-A177-3AD203B41FA5}">
                      <a16:colId xmlns="" xmlns:a16="http://schemas.microsoft.com/office/drawing/2014/main" val="20002"/>
                    </a:ext>
                  </a:extLst>
                </a:gridCol>
              </a:tblGrid>
              <a:tr h="241047">
                <a:tc>
                  <a:txBody>
                    <a:bodyPr/>
                    <a:lstStyle/>
                    <a:p>
                      <a:pPr algn="ctr" rtl="1" fontAlgn="base">
                        <a:lnSpc>
                          <a:spcPts val="700"/>
                        </a:lnSpc>
                        <a:spcAft>
                          <a:spcPts val="0"/>
                        </a:spcAft>
                      </a:pPr>
                      <a:r>
                        <a:rPr lang="fa-IR" sz="1100" b="1" dirty="0">
                          <a:solidFill>
                            <a:srgbClr val="FF0000"/>
                          </a:solidFill>
                          <a:latin typeface="Times New Roman"/>
                          <a:ea typeface="Times New Roman"/>
                          <a:cs typeface="B Titr" panose="00000700000000000000" pitchFamily="2" charset="-78"/>
                        </a:rPr>
                        <a:t>چه مخاطراتی خانوادة ما را تهدید می‌کند؟ </a:t>
                      </a:r>
                      <a:endParaRPr lang="en-US" sz="1100" dirty="0">
                        <a:solidFill>
                          <a:srgbClr val="FF0000"/>
                        </a:solidFill>
                        <a:latin typeface="Calibri"/>
                        <a:ea typeface="Calibri"/>
                        <a:cs typeface="B Titr" panose="000007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base">
                        <a:lnSpc>
                          <a:spcPts val="700"/>
                        </a:lnSpc>
                        <a:spcAft>
                          <a:spcPts val="0"/>
                        </a:spcAft>
                      </a:pPr>
                      <a:r>
                        <a:rPr lang="fa-IR" sz="1100" b="1" dirty="0">
                          <a:solidFill>
                            <a:srgbClr val="FF0000"/>
                          </a:solidFill>
                          <a:latin typeface="Times New Roman"/>
                          <a:ea typeface="Times New Roman"/>
                          <a:cs typeface="B Titr" panose="00000700000000000000" pitchFamily="2" charset="-78"/>
                        </a:rPr>
                        <a:t>احتمال </a:t>
                      </a:r>
                      <a:r>
                        <a:rPr lang="fa-IR" sz="1100" b="1" dirty="0" smtClean="0">
                          <a:solidFill>
                            <a:srgbClr val="FF0000"/>
                          </a:solidFill>
                          <a:latin typeface="Times New Roman"/>
                          <a:ea typeface="Times New Roman"/>
                          <a:cs typeface="B Titr" panose="00000700000000000000" pitchFamily="2" charset="-78"/>
                        </a:rPr>
                        <a:t>وقوع  (</a:t>
                      </a:r>
                      <a:r>
                        <a:rPr lang="fa-IR" sz="1100" b="1" dirty="0">
                          <a:solidFill>
                            <a:srgbClr val="FF0000"/>
                          </a:solidFill>
                          <a:latin typeface="Times New Roman"/>
                          <a:ea typeface="Times New Roman"/>
                          <a:cs typeface="B Titr" panose="00000700000000000000" pitchFamily="2" charset="-78"/>
                        </a:rPr>
                        <a:t>صفر/ کم/ متوسط/ زیاد )</a:t>
                      </a:r>
                      <a:endParaRPr lang="en-US" sz="1100" dirty="0">
                        <a:solidFill>
                          <a:srgbClr val="FF0000"/>
                        </a:solidFill>
                        <a:latin typeface="Calibri"/>
                        <a:ea typeface="Calibri"/>
                        <a:cs typeface="B Titr" panose="000007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base">
                        <a:lnSpc>
                          <a:spcPts val="700"/>
                        </a:lnSpc>
                        <a:spcAft>
                          <a:spcPts val="0"/>
                        </a:spcAft>
                      </a:pPr>
                      <a:r>
                        <a:rPr lang="fa-IR" sz="1100" b="1" dirty="0">
                          <a:solidFill>
                            <a:srgbClr val="FF0000"/>
                          </a:solidFill>
                          <a:latin typeface="Times New Roman"/>
                          <a:ea typeface="Times New Roman"/>
                          <a:cs typeface="B Titr" panose="00000700000000000000" pitchFamily="2" charset="-78"/>
                        </a:rPr>
                        <a:t>براي کم کردن خطر، چه کاری می‌توانم انجام دهیم؟</a:t>
                      </a:r>
                      <a:endParaRPr lang="en-US" sz="1100" dirty="0">
                        <a:solidFill>
                          <a:srgbClr val="FF0000"/>
                        </a:solidFill>
                        <a:latin typeface="Calibri"/>
                        <a:ea typeface="Calibri"/>
                        <a:cs typeface="B Titr" panose="000007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192747">
                <a:tc>
                  <a:txBody>
                    <a:bodyPr/>
                    <a:lstStyle/>
                    <a:p>
                      <a:pPr algn="just" rtl="1" fontAlgn="base">
                        <a:lnSpc>
                          <a:spcPts val="700"/>
                        </a:lnSpc>
                        <a:spcAft>
                          <a:spcPts val="0"/>
                        </a:spcAft>
                      </a:pPr>
                      <a:r>
                        <a:rPr lang="fa-IR" sz="1100" b="1" dirty="0">
                          <a:latin typeface="Times New Roman"/>
                          <a:ea typeface="Times New Roman"/>
                          <a:cs typeface="B Nazanin" panose="00000400000000000000" pitchFamily="2" charset="-78"/>
                        </a:rPr>
                        <a:t>1- مخاطرات ‌طبيعي</a:t>
                      </a:r>
                      <a:endParaRPr lang="en-US" sz="1100" dirty="0">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57982">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زمین‌لرزه</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رانش زمین و گل و لای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آتشفشان</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سونامی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سیل</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توفان دریایی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توفان شن</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خشکسالی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گرمای شدید</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آتش‌سوزی در طبیعت</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بهمن</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زمستان سخت و شدید</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توفان تندری و رعد و برق</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تورنادو</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192747">
                <a:tc>
                  <a:txBody>
                    <a:bodyPr/>
                    <a:lstStyle/>
                    <a:p>
                      <a:pPr algn="just" rtl="1" fontAlgn="base">
                        <a:lnSpc>
                          <a:spcPts val="700"/>
                        </a:lnSpc>
                        <a:spcAft>
                          <a:spcPts val="0"/>
                        </a:spcAft>
                      </a:pPr>
                      <a:r>
                        <a:rPr lang="fa-IR" sz="1100" b="1" dirty="0">
                          <a:solidFill>
                            <a:schemeClr val="tx1"/>
                          </a:solidFill>
                          <a:latin typeface="Times New Roman"/>
                          <a:ea typeface="Times New Roman"/>
                          <a:cs typeface="B Nazanin" panose="00000400000000000000" pitchFamily="2" charset="-78"/>
                        </a:rPr>
                        <a:t>2- مخاطرات انسان‌ساخت </a:t>
                      </a:r>
                      <a:endParaRPr lang="en-US" sz="11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6"/>
                  </a:ext>
                </a:extLst>
              </a:tr>
              <a:tr h="157476">
                <a:tc>
                  <a:txBody>
                    <a:bodyPr/>
                    <a:lstStyle/>
                    <a:p>
                      <a:pPr marL="678597" lvl="1" algn="just" rtl="1" fontAlgn="base">
                        <a:lnSpc>
                          <a:spcPts val="700"/>
                        </a:lnSpc>
                        <a:spcAft>
                          <a:spcPts val="0"/>
                        </a:spcAft>
                        <a:tabLst>
                          <a:tab pos="326390" algn="r"/>
                        </a:tabLst>
                      </a:pPr>
                      <a:r>
                        <a:rPr lang="fa-IR" sz="1000" b="1" dirty="0">
                          <a:solidFill>
                            <a:schemeClr val="tx1"/>
                          </a:solidFill>
                          <a:latin typeface="Times New Roman"/>
                          <a:ea typeface="Times New Roman"/>
                          <a:cs typeface="B Nazanin" panose="00000400000000000000" pitchFamily="2" charset="-78"/>
                        </a:rPr>
                        <a:t>حوادث جاده‌ای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7"/>
                  </a:ext>
                </a:extLst>
              </a:tr>
              <a:tr h="192747">
                <a:tc>
                  <a:txBody>
                    <a:bodyPr/>
                    <a:lstStyle/>
                    <a:p>
                      <a:pPr marL="678597" lvl="1" algn="just" rtl="1" fontAlgn="base">
                        <a:lnSpc>
                          <a:spcPts val="700"/>
                        </a:lnSpc>
                        <a:spcAft>
                          <a:spcPts val="0"/>
                        </a:spcAft>
                        <a:tabLst>
                          <a:tab pos="326390" algn="r"/>
                        </a:tabLst>
                      </a:pPr>
                      <a:r>
                        <a:rPr lang="fa-IR" sz="1000" b="1" dirty="0">
                          <a:solidFill>
                            <a:schemeClr val="tx1"/>
                          </a:solidFill>
                          <a:latin typeface="Times New Roman"/>
                          <a:ea typeface="Times New Roman"/>
                          <a:cs typeface="B Nazanin" panose="00000400000000000000" pitchFamily="2" charset="-78"/>
                        </a:rPr>
                        <a:t>آتش‌سوزی خانگی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r h="192747">
                <a:tc>
                  <a:txBody>
                    <a:bodyPr/>
                    <a:lstStyle/>
                    <a:p>
                      <a:pPr marL="678597" lvl="1" algn="just" rtl="1" fontAlgn="base">
                        <a:lnSpc>
                          <a:spcPts val="700"/>
                        </a:lnSpc>
                        <a:spcAft>
                          <a:spcPts val="0"/>
                        </a:spcAft>
                        <a:tabLst>
                          <a:tab pos="326390" algn="r"/>
                        </a:tabLst>
                      </a:pPr>
                      <a:r>
                        <a:rPr lang="fa-IR" sz="1000" b="1" dirty="0">
                          <a:solidFill>
                            <a:schemeClr val="tx1"/>
                          </a:solidFill>
                          <a:latin typeface="Times New Roman"/>
                          <a:ea typeface="Times New Roman"/>
                          <a:cs typeface="B Nazanin" panose="00000400000000000000" pitchFamily="2" charset="-78"/>
                        </a:rPr>
                        <a:t>ریزگردها و آلودگی هوا</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9"/>
                  </a:ext>
                </a:extLst>
              </a:tr>
              <a:tr h="192747">
                <a:tc>
                  <a:txBody>
                    <a:bodyPr/>
                    <a:lstStyle/>
                    <a:p>
                      <a:pPr marL="678597" lvl="1" algn="r" rtl="1" fontAlgn="base">
                        <a:lnSpc>
                          <a:spcPts val="700"/>
                        </a:lnSpc>
                        <a:spcAft>
                          <a:spcPts val="0"/>
                        </a:spcAft>
                        <a:tabLst>
                          <a:tab pos="326390" algn="r"/>
                        </a:tabLst>
                      </a:pPr>
                      <a:r>
                        <a:rPr lang="fa-IR" sz="1000" b="1" dirty="0">
                          <a:solidFill>
                            <a:schemeClr val="tx1"/>
                          </a:solidFill>
                          <a:latin typeface="Times New Roman"/>
                          <a:ea typeface="Times New Roman"/>
                          <a:cs typeface="B Nazanin" panose="00000400000000000000" pitchFamily="2" charset="-78"/>
                        </a:rPr>
                        <a:t>مخاطرات ناشی از مواد خطرناک</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0"/>
                  </a:ext>
                </a:extLst>
              </a:tr>
              <a:tr h="192747">
                <a:tc>
                  <a:txBody>
                    <a:bodyPr/>
                    <a:lstStyle/>
                    <a:p>
                      <a:pPr marL="678597" lvl="1" algn="just" rtl="1" fontAlgn="base">
                        <a:lnSpc>
                          <a:spcPts val="700"/>
                        </a:lnSpc>
                        <a:spcAft>
                          <a:spcPts val="0"/>
                        </a:spcAft>
                        <a:tabLst>
                          <a:tab pos="326390" algn="r"/>
                        </a:tabLst>
                      </a:pPr>
                      <a:r>
                        <a:rPr lang="fa-IR" sz="1000" b="1" dirty="0">
                          <a:solidFill>
                            <a:schemeClr val="tx1"/>
                          </a:solidFill>
                          <a:latin typeface="Times New Roman"/>
                          <a:ea typeface="Times New Roman"/>
                          <a:cs typeface="B Nazanin" panose="00000400000000000000" pitchFamily="2" charset="-78"/>
                        </a:rPr>
                        <a:t>تخریب سد</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1"/>
                  </a:ext>
                </a:extLst>
              </a:tr>
              <a:tr h="192747">
                <a:tc>
                  <a:txBody>
                    <a:bodyPr/>
                    <a:lstStyle/>
                    <a:p>
                      <a:pPr marL="678597" lvl="1" algn="r" rtl="1" fontAlgn="base">
                        <a:lnSpc>
                          <a:spcPts val="700"/>
                        </a:lnSpc>
                        <a:spcAft>
                          <a:spcPts val="0"/>
                        </a:spcAft>
                        <a:tabLst>
                          <a:tab pos="326390" algn="r"/>
                        </a:tabLst>
                      </a:pPr>
                      <a:r>
                        <a:rPr lang="fa-IR" sz="1000" b="1" dirty="0">
                          <a:solidFill>
                            <a:schemeClr val="tx1"/>
                          </a:solidFill>
                          <a:latin typeface="Times New Roman"/>
                          <a:ea typeface="Times New Roman"/>
                          <a:cs typeface="B Nazanin" panose="00000400000000000000" pitchFamily="2" charset="-78"/>
                        </a:rPr>
                        <a:t>مخاطرات ناشی از نیروگاه‌های هسته‌ای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2"/>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انفجارات هسته‌ای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3"/>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انتشار مواد رادیواکتیو</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4"/>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انفجارات تروریستی</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5"/>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تهدیدات شیمیایی </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6"/>
                  </a:ext>
                </a:extLst>
              </a:tr>
              <a:tr h="192747">
                <a:tc>
                  <a:txBody>
                    <a:bodyPr/>
                    <a:lstStyle/>
                    <a:p>
                      <a:pPr marL="678597" lvl="1" algn="just" rtl="1" fontAlgn="base">
                        <a:lnSpc>
                          <a:spcPts val="700"/>
                        </a:lnSpc>
                        <a:spcAft>
                          <a:spcPts val="0"/>
                        </a:spcAft>
                      </a:pPr>
                      <a:r>
                        <a:rPr lang="fa-IR" sz="1000" b="1" dirty="0">
                          <a:solidFill>
                            <a:schemeClr val="tx1"/>
                          </a:solidFill>
                          <a:latin typeface="Times New Roman"/>
                          <a:ea typeface="Times New Roman"/>
                          <a:cs typeface="B Nazanin" panose="00000400000000000000" pitchFamily="2" charset="-78"/>
                        </a:rPr>
                        <a:t>تهدیدات بیولوژیک</a:t>
                      </a:r>
                      <a:endParaRPr lang="en-US" sz="1000" b="1" dirty="0">
                        <a:solidFill>
                          <a:schemeClr val="tx1"/>
                        </a:solidFill>
                        <a:latin typeface="Calibri"/>
                        <a:ea typeface="Calibri"/>
                        <a:cs typeface="B Nazanin" panose="00000400000000000000" pitchFamily="2" charset="-78"/>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700"/>
                        </a:lnSpc>
                        <a:spcAft>
                          <a:spcPts val="0"/>
                        </a:spcAft>
                      </a:pPr>
                      <a:endParaRPr lang="en-US" sz="110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lnSpc>
                          <a:spcPts val="700"/>
                        </a:lnSpc>
                        <a:spcAft>
                          <a:spcPts val="0"/>
                        </a:spcAft>
                      </a:pPr>
                      <a:endParaRPr lang="en-US" sz="1100" dirty="0">
                        <a:latin typeface="Times New Roman"/>
                        <a:ea typeface="Times New Roman"/>
                        <a:cs typeface="Nazanin"/>
                      </a:endParaRPr>
                    </a:p>
                  </a:txBody>
                  <a:tcPr marL="58977" marR="58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7"/>
                  </a:ext>
                </a:extLst>
              </a:tr>
            </a:tbl>
          </a:graphicData>
        </a:graphic>
      </p:graphicFrame>
      <p:sp>
        <p:nvSpPr>
          <p:cNvPr id="10" name="Rectangle 9"/>
          <p:cNvSpPr/>
          <p:nvPr/>
        </p:nvSpPr>
        <p:spPr>
          <a:xfrm>
            <a:off x="173203" y="1446610"/>
            <a:ext cx="1096039" cy="4253472"/>
          </a:xfrm>
          <a:prstGeom prst="rect">
            <a:avLst/>
          </a:prstGeom>
        </p:spPr>
        <p:txBody>
          <a:bodyPr wrap="square">
            <a:spAutoFit/>
          </a:bodyPr>
          <a:lstStyle/>
          <a:p>
            <a:pPr algn="justLow" rtl="1" fontAlgn="base">
              <a:lnSpc>
                <a:spcPct val="130000"/>
              </a:lnSpc>
              <a:buNone/>
            </a:pPr>
            <a:r>
              <a:rPr lang="fa-IR" sz="1600" b="1" dirty="0" smtClean="0">
                <a:solidFill>
                  <a:srgbClr val="FF0000"/>
                </a:solidFill>
                <a:ea typeface="Calibri"/>
                <a:cs typeface="B Traffic" pitchFamily="2" charset="-78"/>
              </a:rPr>
              <a:t>توجه:</a:t>
            </a:r>
          </a:p>
          <a:p>
            <a:pPr algn="justLow" rtl="1" fontAlgn="base">
              <a:lnSpc>
                <a:spcPct val="130000"/>
              </a:lnSpc>
              <a:buNone/>
            </a:pPr>
            <a:r>
              <a:rPr lang="fa-IR" sz="1200" b="1" dirty="0" smtClean="0">
                <a:ea typeface="Calibri"/>
                <a:cs typeface="B Traffic" pitchFamily="2" charset="-78"/>
              </a:rPr>
              <a:t>فراگیران به </a:t>
            </a:r>
            <a:r>
              <a:rPr lang="fa-IR" sz="1200" b="1" dirty="0">
                <a:ea typeface="Calibri"/>
                <a:cs typeface="B Traffic" pitchFamily="2" charset="-78"/>
              </a:rPr>
              <a:t>صورت گروهی، یک جلسه برنامه‎ریزی مقابله با بلایا </a:t>
            </a:r>
            <a:r>
              <a:rPr lang="fa-IR" sz="1200" b="1" dirty="0" smtClean="0">
                <a:ea typeface="Calibri"/>
                <a:cs typeface="B Traffic" pitchFamily="2" charset="-78"/>
              </a:rPr>
              <a:t>را شبیه</a:t>
            </a:r>
            <a:r>
              <a:rPr lang="fa-IR" sz="1200" b="1" dirty="0">
                <a:ea typeface="Calibri"/>
                <a:cs typeface="B Traffic" pitchFamily="2" charset="-78"/>
              </a:rPr>
              <a:t>‎سازی کنید و با مشارکت یکدیگر جدول </a:t>
            </a:r>
            <a:r>
              <a:rPr lang="fa-IR" sz="1200" b="1" dirty="0" smtClean="0">
                <a:ea typeface="Calibri"/>
                <a:cs typeface="B Traffic" pitchFamily="2" charset="-78"/>
              </a:rPr>
              <a:t>آشنایی با جلسه برنامه‎ریزی آمادگی برای مخاطرات را </a:t>
            </a:r>
            <a:r>
              <a:rPr lang="fa-IR" sz="1200" b="1" dirty="0">
                <a:ea typeface="Calibri"/>
                <a:cs typeface="B Traffic" pitchFamily="2" charset="-78"/>
              </a:rPr>
              <a:t>برای شهرستان خود، تکمیل کنید.</a:t>
            </a:r>
          </a:p>
        </p:txBody>
      </p:sp>
      <p:sp>
        <p:nvSpPr>
          <p:cNvPr id="8" name="Title 1"/>
          <p:cNvSpPr>
            <a:spLocks noGrp="1"/>
          </p:cNvSpPr>
          <p:nvPr>
            <p:ph type="title"/>
          </p:nvPr>
        </p:nvSpPr>
        <p:spPr>
          <a:xfrm>
            <a:off x="5227092" y="743712"/>
            <a:ext cx="4941035"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8068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101" y="1571930"/>
            <a:ext cx="9218959" cy="4989036"/>
          </a:xfrm>
        </p:spPr>
        <p:txBody>
          <a:bodyPr>
            <a:normAutofit/>
          </a:bodyPr>
          <a:lstStyle/>
          <a:p>
            <a:pPr algn="just" rtl="1" fontAlgn="base">
              <a:lnSpc>
                <a:spcPct val="150000"/>
              </a:lnSpc>
            </a:pPr>
            <a:r>
              <a:rPr lang="ar-SA" sz="2800" dirty="0" smtClean="0">
                <a:latin typeface="Calibri"/>
                <a:ea typeface="Times New Roman"/>
                <a:cs typeface="B Traffic" pitchFamily="2" charset="-78"/>
              </a:rPr>
              <a:t>در هر سطح چه کارهایی می‌توان انجام داد؟</a:t>
            </a:r>
            <a:endParaRPr lang="fa-IR" sz="2800" dirty="0">
              <a:latin typeface="Calibri"/>
              <a:ea typeface="Calibri"/>
              <a:cs typeface="B Traffic" pitchFamily="2" charset="-78"/>
            </a:endParaRPr>
          </a:p>
          <a:p>
            <a:pPr algn="r" rtl="1">
              <a:buNone/>
            </a:pPr>
            <a:endParaRPr lang="en-US" sz="3200" dirty="0">
              <a:cs typeface="B Traffic" pitchFamily="2"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2882162328"/>
              </p:ext>
            </p:extLst>
          </p:nvPr>
        </p:nvGraphicFramePr>
        <p:xfrm>
          <a:off x="822960" y="2347898"/>
          <a:ext cx="9326880" cy="4190062"/>
        </p:xfrm>
        <a:graphic>
          <a:graphicData uri="http://schemas.openxmlformats.org/drawingml/2006/table">
            <a:tbl>
              <a:tblPr rtl="1"/>
              <a:tblGrid>
                <a:gridCol w="655320">
                  <a:extLst>
                    <a:ext uri="{9D8B030D-6E8A-4147-A177-3AD203B41FA5}">
                      <a16:colId xmlns="" xmlns:a16="http://schemas.microsoft.com/office/drawing/2014/main" val="20000"/>
                    </a:ext>
                  </a:extLst>
                </a:gridCol>
                <a:gridCol w="944880">
                  <a:extLst>
                    <a:ext uri="{9D8B030D-6E8A-4147-A177-3AD203B41FA5}">
                      <a16:colId xmlns="" xmlns:a16="http://schemas.microsoft.com/office/drawing/2014/main" val="20001"/>
                    </a:ext>
                  </a:extLst>
                </a:gridCol>
                <a:gridCol w="5212080">
                  <a:extLst>
                    <a:ext uri="{9D8B030D-6E8A-4147-A177-3AD203B41FA5}">
                      <a16:colId xmlns="" xmlns:a16="http://schemas.microsoft.com/office/drawing/2014/main" val="20002"/>
                    </a:ext>
                  </a:extLst>
                </a:gridCol>
                <a:gridCol w="2514600">
                  <a:extLst>
                    <a:ext uri="{9D8B030D-6E8A-4147-A177-3AD203B41FA5}">
                      <a16:colId xmlns="" xmlns:a16="http://schemas.microsoft.com/office/drawing/2014/main" val="20003"/>
                    </a:ext>
                  </a:extLst>
                </a:gridCol>
              </a:tblGrid>
              <a:tr h="852502">
                <a:tc gridSpan="2">
                  <a:txBody>
                    <a:bodyPr/>
                    <a:lstStyle/>
                    <a:p>
                      <a:pPr algn="ctr" rtl="1" fontAlgn="base">
                        <a:lnSpc>
                          <a:spcPct val="150000"/>
                        </a:lnSpc>
                        <a:spcAft>
                          <a:spcPts val="0"/>
                        </a:spcAft>
                      </a:pPr>
                      <a:r>
                        <a:rPr lang="ar-SA" sz="1800" b="1" dirty="0">
                          <a:solidFill>
                            <a:srgbClr val="0070C0"/>
                          </a:solidFill>
                          <a:latin typeface="Times New Roman"/>
                          <a:ea typeface="Times New Roman"/>
                          <a:cs typeface="B Traffic" pitchFamily="2" charset="-78"/>
                        </a:rPr>
                        <a:t>سطح ایمنی</a:t>
                      </a:r>
                      <a:endParaRPr lang="en-US" sz="1400" dirty="0">
                        <a:solidFill>
                          <a:srgbClr val="0070C0"/>
                        </a:solidFill>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algn="ctr" rtl="1" fontAlgn="base">
                        <a:lnSpc>
                          <a:spcPct val="150000"/>
                        </a:lnSpc>
                        <a:spcAft>
                          <a:spcPts val="0"/>
                        </a:spcAft>
                      </a:pPr>
                      <a:r>
                        <a:rPr lang="ar-SA" sz="1800" b="1" dirty="0">
                          <a:solidFill>
                            <a:srgbClr val="0070C0"/>
                          </a:solidFill>
                          <a:latin typeface="Times New Roman"/>
                          <a:ea typeface="Times New Roman"/>
                          <a:cs typeface="B Traffic" pitchFamily="2" charset="-78"/>
                        </a:rPr>
                        <a:t>چند نمونه از کارهایی که می‌توانیم مثلاً در مورد مخاطرة زلزله انجام بدهیم</a:t>
                      </a:r>
                      <a:endParaRPr lang="en-US" sz="1400" dirty="0">
                        <a:solidFill>
                          <a:srgbClr val="0070C0"/>
                        </a:solidFill>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fontAlgn="base">
                        <a:lnSpc>
                          <a:spcPct val="150000"/>
                        </a:lnSpc>
                        <a:spcAft>
                          <a:spcPts val="0"/>
                        </a:spcAft>
                      </a:pPr>
                      <a:r>
                        <a:rPr lang="fa-IR" sz="1800" b="1" dirty="0" smtClean="0">
                          <a:solidFill>
                            <a:srgbClr val="0070C0"/>
                          </a:solidFill>
                          <a:latin typeface="Times New Roman"/>
                          <a:ea typeface="Times New Roman"/>
                          <a:cs typeface="B Traffic" pitchFamily="2" charset="-78"/>
                        </a:rPr>
                        <a:t>مثالهای </a:t>
                      </a:r>
                      <a:r>
                        <a:rPr lang="ar-SA" sz="1800" b="1" dirty="0" smtClean="0">
                          <a:solidFill>
                            <a:srgbClr val="0070C0"/>
                          </a:solidFill>
                          <a:latin typeface="Times New Roman"/>
                          <a:ea typeface="Times New Roman"/>
                          <a:cs typeface="B Traffic" pitchFamily="2" charset="-78"/>
                        </a:rPr>
                        <a:t>فراگیران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638404">
                <a:tc>
                  <a:txBody>
                    <a:bodyPr/>
                    <a:lstStyle/>
                    <a:p>
                      <a:pPr algn="ctr" rtl="1" fontAlgn="base">
                        <a:lnSpc>
                          <a:spcPts val="1800"/>
                        </a:lnSpc>
                        <a:spcAft>
                          <a:spcPts val="0"/>
                        </a:spcAft>
                      </a:pPr>
                      <a:r>
                        <a:rPr lang="ar-SA" sz="2000">
                          <a:latin typeface="Times New Roman"/>
                          <a:ea typeface="Times New Roman"/>
                          <a:cs typeface="B Traffic" pitchFamily="2" charset="-78"/>
                        </a:rPr>
                        <a:t>1</a:t>
                      </a:r>
                      <a:endParaRPr lang="en-US" sz="160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ts val="1800"/>
                        </a:lnSpc>
                        <a:spcAft>
                          <a:spcPts val="0"/>
                        </a:spcAft>
                      </a:pPr>
                      <a:r>
                        <a:rPr lang="ar-SA" sz="2000" dirty="0">
                          <a:latin typeface="Times New Roman"/>
                          <a:ea typeface="Times New Roman"/>
                          <a:cs typeface="B Traffic" pitchFamily="2" charset="-78"/>
                        </a:rPr>
                        <a:t>فرد</a:t>
                      </a:r>
                      <a:endParaRPr lang="en-US" sz="1600"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r>
                        <a:rPr lang="ar-SA" sz="1800" b="1" dirty="0">
                          <a:latin typeface="Times New Roman"/>
                          <a:ea typeface="Times New Roman"/>
                          <a:cs typeface="B Traffic" pitchFamily="2" charset="-78"/>
                        </a:rPr>
                        <a:t>مطالعه در بارة زلزله، آشنایی با اقداماتی که فرد، قبل، حین یا بعد از زلزله باید انجام دهد.</a:t>
                      </a:r>
                      <a:endParaRPr lang="en-US" sz="1400" b="1"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endParaRPr lang="ar-SA" sz="2000">
                        <a:latin typeface="Times New Roman"/>
                        <a:ea typeface="Times New Roman"/>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63880">
                <a:tc>
                  <a:txBody>
                    <a:bodyPr/>
                    <a:lstStyle/>
                    <a:p>
                      <a:pPr algn="ctr" rtl="1" fontAlgn="base">
                        <a:lnSpc>
                          <a:spcPts val="1800"/>
                        </a:lnSpc>
                        <a:spcAft>
                          <a:spcPts val="0"/>
                        </a:spcAft>
                      </a:pPr>
                      <a:r>
                        <a:rPr lang="ar-SA" sz="2000">
                          <a:latin typeface="Times New Roman"/>
                          <a:ea typeface="Times New Roman"/>
                          <a:cs typeface="B Traffic" pitchFamily="2" charset="-78"/>
                        </a:rPr>
                        <a:t>2</a:t>
                      </a:r>
                      <a:endParaRPr lang="en-US" sz="160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ts val="1800"/>
                        </a:lnSpc>
                        <a:spcAft>
                          <a:spcPts val="0"/>
                        </a:spcAft>
                      </a:pPr>
                      <a:r>
                        <a:rPr lang="ar-SA" sz="2000" dirty="0">
                          <a:latin typeface="Times New Roman"/>
                          <a:ea typeface="Times New Roman"/>
                          <a:cs typeface="B Traffic" pitchFamily="2" charset="-78"/>
                        </a:rPr>
                        <a:t>خانواده</a:t>
                      </a:r>
                      <a:endParaRPr lang="en-US" sz="1600"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r>
                        <a:rPr lang="ar-SA" sz="1800" b="1" dirty="0">
                          <a:latin typeface="Times New Roman"/>
                          <a:ea typeface="Times New Roman"/>
                          <a:cs typeface="B Traffic" pitchFamily="2" charset="-78"/>
                        </a:rPr>
                        <a:t>رسم نقشه خطر محل سکونت، تمرین تخلیة اضطراری</a:t>
                      </a:r>
                      <a:endParaRPr lang="en-US" sz="1400" b="1"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endParaRPr lang="ar-SA" sz="2000">
                        <a:latin typeface="Times New Roman"/>
                        <a:ea typeface="Times New Roman"/>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33400">
                <a:tc>
                  <a:txBody>
                    <a:bodyPr/>
                    <a:lstStyle/>
                    <a:p>
                      <a:pPr algn="ctr" rtl="1" fontAlgn="base">
                        <a:lnSpc>
                          <a:spcPts val="1800"/>
                        </a:lnSpc>
                        <a:spcAft>
                          <a:spcPts val="0"/>
                        </a:spcAft>
                      </a:pPr>
                      <a:r>
                        <a:rPr lang="ar-SA" sz="2000">
                          <a:latin typeface="Times New Roman"/>
                          <a:ea typeface="Times New Roman"/>
                          <a:cs typeface="B Traffic" pitchFamily="2" charset="-78"/>
                        </a:rPr>
                        <a:t>3</a:t>
                      </a:r>
                      <a:endParaRPr lang="en-US" sz="160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ts val="1800"/>
                        </a:lnSpc>
                        <a:spcAft>
                          <a:spcPts val="0"/>
                        </a:spcAft>
                      </a:pPr>
                      <a:r>
                        <a:rPr lang="ar-SA" sz="2000" dirty="0">
                          <a:latin typeface="Times New Roman"/>
                          <a:ea typeface="Times New Roman"/>
                          <a:cs typeface="B Traffic" pitchFamily="2" charset="-78"/>
                        </a:rPr>
                        <a:t>محله</a:t>
                      </a:r>
                      <a:endParaRPr lang="en-US" sz="1600"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r>
                        <a:rPr lang="ar-SA" sz="1800" b="1" dirty="0">
                          <a:latin typeface="Times New Roman"/>
                          <a:ea typeface="Times New Roman"/>
                          <a:cs typeface="B Traffic" pitchFamily="2" charset="-78"/>
                        </a:rPr>
                        <a:t>تشکیل تیم‌های امداد محله، ایجاد کانکس تجهیزات امدادی</a:t>
                      </a:r>
                      <a:endParaRPr lang="en-US" sz="1400" b="1"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endParaRPr lang="ar-SA" sz="2000">
                        <a:latin typeface="Times New Roman"/>
                        <a:ea typeface="Times New Roman"/>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94360">
                <a:tc>
                  <a:txBody>
                    <a:bodyPr/>
                    <a:lstStyle/>
                    <a:p>
                      <a:pPr algn="ctr" rtl="1" fontAlgn="base">
                        <a:lnSpc>
                          <a:spcPts val="1800"/>
                        </a:lnSpc>
                        <a:spcAft>
                          <a:spcPts val="0"/>
                        </a:spcAft>
                      </a:pPr>
                      <a:r>
                        <a:rPr lang="ar-SA" sz="2000">
                          <a:latin typeface="Times New Roman"/>
                          <a:ea typeface="Times New Roman"/>
                          <a:cs typeface="B Traffic" pitchFamily="2" charset="-78"/>
                        </a:rPr>
                        <a:t>4</a:t>
                      </a:r>
                      <a:endParaRPr lang="en-US" sz="160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ts val="1800"/>
                        </a:lnSpc>
                        <a:spcAft>
                          <a:spcPts val="0"/>
                        </a:spcAft>
                      </a:pPr>
                      <a:r>
                        <a:rPr lang="ar-SA" sz="2000" dirty="0">
                          <a:latin typeface="Times New Roman"/>
                          <a:ea typeface="Times New Roman"/>
                          <a:cs typeface="B Traffic" pitchFamily="2" charset="-78"/>
                        </a:rPr>
                        <a:t>شهر/ روستا</a:t>
                      </a:r>
                      <a:endParaRPr lang="en-US" sz="1600"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r>
                        <a:rPr lang="ar-SA" sz="1800" b="1" dirty="0">
                          <a:latin typeface="Times New Roman"/>
                          <a:ea typeface="Times New Roman"/>
                          <a:cs typeface="B Traffic" pitchFamily="2" charset="-78"/>
                        </a:rPr>
                        <a:t>نظارت بر ساخت و سازها، تجهیز تیم‌های امدادرسانی</a:t>
                      </a:r>
                      <a:endParaRPr lang="en-US" sz="1400" b="1"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endParaRPr lang="ar-SA" sz="2000">
                        <a:latin typeface="Times New Roman"/>
                        <a:ea typeface="Times New Roman"/>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807720">
                <a:tc>
                  <a:txBody>
                    <a:bodyPr/>
                    <a:lstStyle/>
                    <a:p>
                      <a:pPr algn="ctr" rtl="1" fontAlgn="base">
                        <a:lnSpc>
                          <a:spcPts val="1800"/>
                        </a:lnSpc>
                        <a:spcAft>
                          <a:spcPts val="0"/>
                        </a:spcAft>
                      </a:pPr>
                      <a:r>
                        <a:rPr lang="ar-SA" sz="2000">
                          <a:latin typeface="Times New Roman"/>
                          <a:ea typeface="Times New Roman"/>
                          <a:cs typeface="B Traffic" pitchFamily="2" charset="-78"/>
                        </a:rPr>
                        <a:t>5</a:t>
                      </a:r>
                      <a:endParaRPr lang="en-US" sz="160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ts val="1800"/>
                        </a:lnSpc>
                        <a:spcAft>
                          <a:spcPts val="0"/>
                        </a:spcAft>
                      </a:pPr>
                      <a:r>
                        <a:rPr lang="ar-SA" sz="2000" dirty="0">
                          <a:latin typeface="Times New Roman"/>
                          <a:ea typeface="Times New Roman"/>
                          <a:cs typeface="B Traffic" pitchFamily="2" charset="-78"/>
                        </a:rPr>
                        <a:t>کشور</a:t>
                      </a:r>
                      <a:endParaRPr lang="en-US" sz="1600"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r>
                        <a:rPr lang="ar-SA" sz="1800" b="1" dirty="0">
                          <a:latin typeface="Times New Roman"/>
                          <a:ea typeface="Times New Roman"/>
                          <a:cs typeface="B Traffic" pitchFamily="2" charset="-78"/>
                        </a:rPr>
                        <a:t>تصویب قوانین و آیین‌نامه‌های مرتبط، تهیة برنامة ملی مدیریت کاهش خطر زلزله</a:t>
                      </a:r>
                      <a:endParaRPr lang="en-US" sz="1400" b="1" dirty="0">
                        <a:latin typeface="Calibri"/>
                        <a:ea typeface="Calibri"/>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50000"/>
                        </a:lnSpc>
                        <a:spcAft>
                          <a:spcPts val="0"/>
                        </a:spcAft>
                      </a:pPr>
                      <a:endParaRPr lang="ar-SA" sz="2000" dirty="0">
                        <a:latin typeface="Times New Roman"/>
                        <a:ea typeface="Times New Roman"/>
                        <a:cs typeface="B Traffic"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 name="Rounded Rectangle 5"/>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
        <p:nvSpPr>
          <p:cNvPr id="9" name="Title 1"/>
          <p:cNvSpPr>
            <a:spLocks noGrp="1"/>
          </p:cNvSpPr>
          <p:nvPr>
            <p:ph type="title"/>
          </p:nvPr>
        </p:nvSpPr>
        <p:spPr>
          <a:xfrm>
            <a:off x="5227092" y="743712"/>
            <a:ext cx="4941035"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14351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par>
                                <p:cTn id="12" presetID="1" presetClass="entr" presetSubtype="0" fill="hold" grpId="0" nodeType="with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092" y="743712"/>
            <a:ext cx="4941035"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670560" y="1645920"/>
            <a:ext cx="9286191" cy="5084064"/>
          </a:xfrm>
        </p:spPr>
        <p:txBody>
          <a:bodyPr>
            <a:noAutofit/>
          </a:bodyPr>
          <a:lstStyle/>
          <a:p>
            <a:pPr marL="0" indent="0" algn="just" rtl="1">
              <a:lnSpc>
                <a:spcPct val="100000"/>
              </a:lnSpc>
              <a:buNone/>
            </a:pPr>
            <a:r>
              <a:rPr lang="fa-IR" sz="3200" dirty="0" smtClean="0">
                <a:solidFill>
                  <a:srgbClr val="FF0000"/>
                </a:solidFill>
                <a:cs typeface="B Traffic" panose="00000400000000000000" pitchFamily="2" charset="-78"/>
              </a:rPr>
              <a:t>آشنایی با ارزیابی آمادگی خانواده (مؤلفه‌های شاخص):</a:t>
            </a:r>
          </a:p>
          <a:p>
            <a:pPr marL="457200" indent="-274320" algn="r" rtl="1" fontAlgn="base">
              <a:lnSpc>
                <a:spcPct val="150000"/>
              </a:lnSpc>
              <a:buNone/>
            </a:pPr>
            <a:r>
              <a:rPr lang="fa-IR" sz="2200" b="1" dirty="0">
                <a:cs typeface="B Traffic" pitchFamily="2" charset="-78"/>
              </a:rPr>
              <a:t>1. برگزاری جلسة برنامه‌ریزی برای مقابله با بلایا در خانواده طی یک سال گذشته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2. رسم نقشة خطر بلایای مهم توسط خانواده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3. ارزیابی مقاومت ساختمان منزل در برابر زلزله توسط یک فرد متخصص طی یک سال گذشته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4. اقدام برای مقاوم‌سازی ساختمان منزل، در صورت مقاوم نبودن آن</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5. ارزیابی آسیب‌پذیری عوامل غیرسازه‌ای محل سکونت در برابر زلزله طی یک سال گذشته</a:t>
            </a:r>
          </a:p>
        </p:txBody>
      </p:sp>
    </p:spTree>
    <p:extLst>
      <p:ext uri="{BB962C8B-B14F-4D97-AF65-F5344CB8AC3E}">
        <p14:creationId xmlns:p14="http://schemas.microsoft.com/office/powerpoint/2010/main" val="979000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645920"/>
            <a:ext cx="9188655" cy="5084064"/>
          </a:xfrm>
        </p:spPr>
        <p:txBody>
          <a:bodyPr>
            <a:noAutofit/>
          </a:bodyPr>
          <a:lstStyle/>
          <a:p>
            <a:pPr algn="just" rtl="1">
              <a:lnSpc>
                <a:spcPct val="100000"/>
              </a:lnSpc>
            </a:pPr>
            <a:r>
              <a:rPr lang="fa-IR" sz="3200" dirty="0" smtClean="0">
                <a:solidFill>
                  <a:srgbClr val="FF0000"/>
                </a:solidFill>
                <a:cs typeface="B Traffic" panose="00000400000000000000" pitchFamily="2" charset="-78"/>
              </a:rPr>
              <a:t>آشنایی با ارزیابی آمادگی خانواده (مؤلفه‌های شاخص):</a:t>
            </a:r>
          </a:p>
          <a:p>
            <a:pPr marL="457200" indent="-274320" algn="r" rtl="1" fontAlgn="base">
              <a:lnSpc>
                <a:spcPct val="150000"/>
              </a:lnSpc>
              <a:buNone/>
            </a:pPr>
            <a:r>
              <a:rPr lang="fa-IR" sz="2200" b="1" dirty="0" smtClean="0">
                <a:cs typeface="B Traffic" pitchFamily="2" charset="-78"/>
              </a:rPr>
              <a:t>6. اقدام </a:t>
            </a:r>
            <a:r>
              <a:rPr lang="fa-IR" sz="2200" b="1" dirty="0">
                <a:cs typeface="B Traffic" pitchFamily="2" charset="-78"/>
              </a:rPr>
              <a:t>برای کاهش آسیب‌پذیری عوامل غیرسازه‌ای منزل طی یک سال گذشته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7. وجود کیف شرایط اضطراری و بلایا در خانواده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8. داشتن برنامة ارتباطی در خانواده برای شرایط اضطراری و بلایا</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9. داشتن برنامة تخلیه در خانواده برای شرایط اضطراری و بلایا</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10. داشتن برنامة کمک به گروه‌های آسیب‌پذیر خانواده در شرایط اضطراری و بلایا</a:t>
            </a:r>
          </a:p>
        </p:txBody>
      </p:sp>
    </p:spTree>
    <p:extLst>
      <p:ext uri="{BB962C8B-B14F-4D97-AF65-F5344CB8AC3E}">
        <p14:creationId xmlns:p14="http://schemas.microsoft.com/office/powerpoint/2010/main" val="379515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74320" y="1097280"/>
            <a:ext cx="10417493" cy="2029969"/>
          </a:xfrm>
        </p:spPr>
        <p:txBody>
          <a:bodyPr>
            <a:normAutofit/>
          </a:bodyPr>
          <a:lstStyle/>
          <a:p>
            <a:pPr rtl="1">
              <a:lnSpc>
                <a:spcPct val="100000"/>
              </a:lnSpc>
            </a:pPr>
            <a:r>
              <a:rPr lang="fa-IR" sz="5000" dirty="0" smtClean="0">
                <a:solidFill>
                  <a:srgbClr val="C00000"/>
                </a:solidFill>
                <a:cs typeface="B Titr" panose="00000700000000000000" pitchFamily="2" charset="-78"/>
              </a:rPr>
              <a:t>اهداف آموزشی</a:t>
            </a:r>
            <a:br>
              <a:rPr lang="fa-IR" sz="5000" dirty="0" smtClean="0">
                <a:solidFill>
                  <a:srgbClr val="C00000"/>
                </a:solidFill>
                <a:cs typeface="B Titr" panose="00000700000000000000" pitchFamily="2" charset="-78"/>
              </a:rPr>
            </a:br>
            <a:r>
              <a:rPr lang="fa-IR" sz="5000" dirty="0" smtClean="0">
                <a:solidFill>
                  <a:srgbClr val="C00000"/>
                </a:solidFill>
                <a:cs typeface="B Titr" panose="00000700000000000000" pitchFamily="2" charset="-78"/>
              </a:rPr>
              <a:t>دوره</a:t>
            </a:r>
            <a:endParaRPr lang="en-US" sz="5000" dirty="0">
              <a:solidFill>
                <a:srgbClr val="C00000"/>
              </a:solidFill>
              <a:cs typeface="B Titr" panose="00000700000000000000" pitchFamily="2" charset="-78"/>
            </a:endParaRPr>
          </a:p>
        </p:txBody>
      </p:sp>
      <p:sp>
        <p:nvSpPr>
          <p:cNvPr id="2" name="Content Placeholder 1"/>
          <p:cNvSpPr>
            <a:spLocks noGrp="1"/>
          </p:cNvSpPr>
          <p:nvPr>
            <p:ph type="subTitle" idx="1"/>
          </p:nvPr>
        </p:nvSpPr>
        <p:spPr>
          <a:xfrm>
            <a:off x="1113972" y="4220517"/>
            <a:ext cx="8685348" cy="778204"/>
          </a:xfrm>
        </p:spPr>
        <p:txBody>
          <a:bodyPr>
            <a:noAutofit/>
          </a:bodyPr>
          <a:lstStyle/>
          <a:p>
            <a:pPr marL="120953" indent="0" algn="r" rtl="1">
              <a:lnSpc>
                <a:spcPct val="220000"/>
              </a:lnSpc>
              <a:buFont typeface="Wingdings" pitchFamily="2" charset="2"/>
              <a:buChar char="ü"/>
            </a:pPr>
            <a:r>
              <a:rPr lang="fa-IR" sz="2000" smtClean="0">
                <a:cs typeface="B Titr" panose="00000700000000000000" pitchFamily="2" charset="-78"/>
              </a:rPr>
              <a:t>حساس‌سازی </a:t>
            </a:r>
            <a:r>
              <a:rPr lang="fa-IR" sz="2000" dirty="0" smtClean="0">
                <a:cs typeface="B Titr" panose="00000700000000000000" pitchFamily="2" charset="-78"/>
              </a:rPr>
              <a:t>فراگیران به اهمیت آمادگی در مخاطرات</a:t>
            </a:r>
          </a:p>
        </p:txBody>
      </p:sp>
      <p:sp>
        <p:nvSpPr>
          <p:cNvPr id="5" name="Content Placeholder 1"/>
          <p:cNvSpPr txBox="1">
            <a:spLocks/>
          </p:cNvSpPr>
          <p:nvPr/>
        </p:nvSpPr>
        <p:spPr>
          <a:xfrm>
            <a:off x="522514" y="5012997"/>
            <a:ext cx="9292046" cy="717244"/>
          </a:xfrm>
          <a:prstGeom prst="rect">
            <a:avLst/>
          </a:prstGeom>
        </p:spPr>
        <p:txBody>
          <a:bodyPr vert="horz" lIns="91440" tIns="45720" rIns="91440" bIns="45720" rtlCol="0">
            <a:noAutofit/>
          </a:bodyPr>
          <a:lstStyle/>
          <a:p>
            <a:pPr marL="120953" marR="0" lvl="0" indent="0" algn="r" defTabSz="1007943" rtl="1" eaLnBrk="1" fontAlgn="auto" latinLnBrk="0" hangingPunct="1">
              <a:lnSpc>
                <a:spcPct val="220000"/>
              </a:lnSpc>
              <a:spcBef>
                <a:spcPts val="1102"/>
              </a:spcBef>
              <a:spcAft>
                <a:spcPts val="0"/>
              </a:spcAft>
              <a:buClrTx/>
              <a:buSzTx/>
              <a:buFont typeface="Wingdings" pitchFamily="2" charset="2"/>
              <a:buChar char="ü"/>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ایجاد آمادگی افراد هنگام بروز مخاطرات طبیعی و انسان ساخت و کاهش آسیب پذیری آن‌ها</a:t>
            </a:r>
          </a:p>
          <a:p>
            <a:pPr marL="0" marR="0" lvl="0" indent="0" algn="r" defTabSz="1007943" rtl="1" eaLnBrk="1" fontAlgn="auto" latinLnBrk="0" hangingPunct="1">
              <a:lnSpc>
                <a:spcPct val="220000"/>
              </a:lnSpc>
              <a:spcBef>
                <a:spcPts val="1102"/>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59501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35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strips(down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645920"/>
            <a:ext cx="9188655" cy="5084064"/>
          </a:xfrm>
        </p:spPr>
        <p:txBody>
          <a:bodyPr>
            <a:noAutofit/>
          </a:bodyPr>
          <a:lstStyle/>
          <a:p>
            <a:pPr algn="just" rtl="1">
              <a:lnSpc>
                <a:spcPct val="100000"/>
              </a:lnSpc>
            </a:pPr>
            <a:r>
              <a:rPr lang="fa-IR" sz="3200" dirty="0" smtClean="0">
                <a:solidFill>
                  <a:srgbClr val="FF0000"/>
                </a:solidFill>
                <a:cs typeface="B Traffic" panose="00000400000000000000" pitchFamily="2" charset="-78"/>
              </a:rPr>
              <a:t>آشنایی با ارزیابی آمادگی خانواده (مؤلفه‌های شاخص):</a:t>
            </a:r>
          </a:p>
          <a:p>
            <a:pPr marL="457200" indent="-274320" algn="r" rtl="1" fontAlgn="base">
              <a:lnSpc>
                <a:spcPct val="150000"/>
              </a:lnSpc>
              <a:buNone/>
            </a:pPr>
            <a:r>
              <a:rPr lang="fa-IR" sz="2200" b="1" dirty="0">
                <a:cs typeface="B Traffic" pitchFamily="2" charset="-78"/>
              </a:rPr>
              <a:t>11. آشنا بودن خانواده با هشدارهای اولیه مخاطرات مهم منطقه مانند سیل، توفان و غیره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12. وجود وسایل اطفای حریق آماده در منزل</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13. آموزش کمک‌های اولیه دیدن حداقل یکی از اعضای خانواده، طی یک سال گذشته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14. مشارکت خانواده در برنامه‌های مدیریت بلایا در محله</a:t>
            </a:r>
            <a:endParaRPr lang="en-US" sz="2200" b="1" dirty="0">
              <a:cs typeface="B Traffic" pitchFamily="2" charset="-78"/>
            </a:endParaRPr>
          </a:p>
          <a:p>
            <a:pPr marL="457200" indent="-274320" algn="r" rtl="1" fontAlgn="base">
              <a:lnSpc>
                <a:spcPct val="150000"/>
              </a:lnSpc>
              <a:buNone/>
            </a:pPr>
            <a:r>
              <a:rPr lang="fa-IR" sz="2200" b="1" dirty="0">
                <a:cs typeface="B Traffic" pitchFamily="2" charset="-78"/>
              </a:rPr>
              <a:t>15. تمرین شرایط اضطراری و بلایا در خانواده، طی یک سال گذشته</a:t>
            </a:r>
            <a:endParaRPr lang="en-US" sz="2200" b="1" dirty="0">
              <a:cs typeface="B Traffic" pitchFamily="2" charset="-78"/>
            </a:endParaRPr>
          </a:p>
          <a:p>
            <a:pPr marL="457200" indent="-457200" algn="r" rtl="1" fontAlgn="base">
              <a:buFont typeface="+mj-lt"/>
              <a:buAutoNum type="arabicPeriod" startAt="11"/>
            </a:pPr>
            <a:endParaRPr lang="en-US" sz="2200" b="1" dirty="0" smtClean="0">
              <a:cs typeface="B Traffic" pitchFamily="2" charset="-78"/>
            </a:endParaRPr>
          </a:p>
          <a:p>
            <a:pPr marL="457200" indent="-457200" algn="r" rtl="1" fontAlgn="base">
              <a:lnSpc>
                <a:spcPts val="3000"/>
              </a:lnSpc>
              <a:buFont typeface="+mj-lt"/>
              <a:buAutoNum type="arabicPeriod" startAt="11"/>
            </a:pPr>
            <a:endParaRPr lang="en-US" sz="2200" dirty="0" smtClean="0">
              <a:cs typeface="B Traffic" pitchFamily="2" charset="-78"/>
            </a:endParaRPr>
          </a:p>
        </p:txBody>
      </p:sp>
    </p:spTree>
    <p:extLst>
      <p:ext uri="{BB962C8B-B14F-4D97-AF65-F5344CB8AC3E}">
        <p14:creationId xmlns:p14="http://schemas.microsoft.com/office/powerpoint/2010/main" val="764622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2800" dirty="0" smtClean="0">
                <a:cs typeface="B Traffic" panose="00000400000000000000" pitchFamily="2" charset="-78"/>
              </a:rPr>
              <a:t>آشنایی با فرم ارزیابی آمادگی خانواده:</a:t>
            </a:r>
            <a:endParaRPr lang="en-US" sz="2800" dirty="0" smtClean="0">
              <a:cs typeface="B Traffic" panose="00000400000000000000" pitchFamily="2" charset="-78"/>
            </a:endParaRPr>
          </a:p>
          <a:p>
            <a:pPr marL="0" indent="0" algn="just" rtl="1">
              <a:lnSpc>
                <a:spcPct val="100000"/>
              </a:lnSpc>
              <a:buNone/>
            </a:pPr>
            <a:r>
              <a:rPr lang="fa-IR" sz="2800" dirty="0" smtClean="0">
                <a:cs typeface="B Traffic" panose="00000400000000000000" pitchFamily="2" charset="-78"/>
              </a:rPr>
              <a:t>آمادگی خانواده را با پاسخ دادن به سؤالات فرم آشنایی با ارزیابی آمادگی خانواده ارزیابی کنید:</a:t>
            </a:r>
          </a:p>
          <a:p>
            <a:pPr marL="0" indent="0" algn="just" rtl="1">
              <a:lnSpc>
                <a:spcPct val="100000"/>
              </a:lnSpc>
              <a:buNone/>
            </a:pPr>
            <a:r>
              <a:rPr lang="fa-IR" sz="2800" u="sng" dirty="0" smtClean="0">
                <a:solidFill>
                  <a:schemeClr val="accent5"/>
                </a:solidFill>
                <a:cs typeface="B Traffic" panose="00000400000000000000" pitchFamily="2" charset="-78"/>
                <a:hlinkClick r:id="rId2" action="ppaction://hlinkfile"/>
              </a:rPr>
              <a:t>نمایش جدول آشنایی </a:t>
            </a:r>
            <a:r>
              <a:rPr lang="fa-IR" sz="2800" u="sng" dirty="0">
                <a:solidFill>
                  <a:schemeClr val="accent5"/>
                </a:solidFill>
                <a:cs typeface="B Traffic" panose="00000400000000000000" pitchFamily="2" charset="-78"/>
                <a:hlinkClick r:id="rId2" action="ppaction://hlinkfile"/>
              </a:rPr>
              <a:t>با ارزیابی آمادگی خانواده ارزیابی</a:t>
            </a:r>
            <a:r>
              <a:rPr lang="fa-IR" sz="2800" dirty="0">
                <a:solidFill>
                  <a:schemeClr val="accent1"/>
                </a:solidFill>
                <a:cs typeface="B Traffic" panose="00000400000000000000" pitchFamily="2" charset="-78"/>
              </a:rPr>
              <a:t> </a:t>
            </a:r>
          </a:p>
          <a:p>
            <a:pPr marL="0" indent="0" algn="just" rtl="1">
              <a:lnSpc>
                <a:spcPct val="150000"/>
              </a:lnSpc>
              <a:buNone/>
            </a:pPr>
            <a:r>
              <a:rPr lang="fa-IR" sz="2800" dirty="0" smtClean="0">
                <a:solidFill>
                  <a:schemeClr val="accent1">
                    <a:lumMod val="75000"/>
                  </a:schemeClr>
                </a:solidFill>
                <a:cs typeface="B Traffic" panose="00000400000000000000" pitchFamily="2" charset="-78"/>
              </a:rPr>
              <a:t>جمع امتیاز: </a:t>
            </a:r>
            <a:r>
              <a:rPr lang="fa-IR" sz="2800" dirty="0" smtClean="0">
                <a:cs typeface="B Traffic" panose="00000400000000000000" pitchFamily="2" charset="-78"/>
              </a:rPr>
              <a:t>هر پاسخ بلی امتیاز یک و هر پاسخ خیر امتیاز صفر</a:t>
            </a:r>
          </a:p>
          <a:p>
            <a:pPr marL="0" indent="0" algn="just" rtl="1">
              <a:lnSpc>
                <a:spcPct val="150000"/>
              </a:lnSpc>
              <a:buNone/>
            </a:pPr>
            <a:r>
              <a:rPr lang="fa-IR" sz="2400" dirty="0" smtClean="0">
                <a:solidFill>
                  <a:srgbClr val="FF0000"/>
                </a:solidFill>
                <a:cs typeface="B Traffic" panose="00000400000000000000" pitchFamily="2" charset="-78"/>
              </a:rPr>
              <a:t>صفر تا پنج:</a:t>
            </a:r>
            <a:r>
              <a:rPr lang="fa-IR" sz="2400" dirty="0" smtClean="0">
                <a:cs typeface="B Traffic" panose="00000400000000000000" pitchFamily="2" charset="-78"/>
              </a:rPr>
              <a:t>آمادگی ضعیف	</a:t>
            </a:r>
          </a:p>
          <a:p>
            <a:pPr marL="0" indent="0" algn="just" rtl="1">
              <a:lnSpc>
                <a:spcPct val="150000"/>
              </a:lnSpc>
              <a:buNone/>
            </a:pPr>
            <a:r>
              <a:rPr lang="fa-IR" sz="2400" dirty="0">
                <a:solidFill>
                  <a:srgbClr val="FF0000"/>
                </a:solidFill>
                <a:cs typeface="B Traffic" panose="00000400000000000000" pitchFamily="2" charset="-78"/>
              </a:rPr>
              <a:t>شش تا ده: </a:t>
            </a:r>
            <a:r>
              <a:rPr lang="fa-IR" sz="2400" dirty="0" smtClean="0">
                <a:cs typeface="B Traffic" panose="00000400000000000000" pitchFamily="2" charset="-78"/>
              </a:rPr>
              <a:t>آمادگی متوسط</a:t>
            </a:r>
          </a:p>
          <a:p>
            <a:pPr marL="0" indent="0" algn="just" rtl="1">
              <a:lnSpc>
                <a:spcPct val="150000"/>
              </a:lnSpc>
              <a:buNone/>
            </a:pPr>
            <a:r>
              <a:rPr lang="fa-IR" sz="2400" dirty="0">
                <a:solidFill>
                  <a:srgbClr val="FF0000"/>
                </a:solidFill>
                <a:cs typeface="B Traffic" panose="00000400000000000000" pitchFamily="2" charset="-78"/>
              </a:rPr>
              <a:t>یازده تا پانزده: </a:t>
            </a:r>
            <a:r>
              <a:rPr lang="fa-IR" sz="2400" dirty="0" smtClean="0">
                <a:cs typeface="B Traffic" panose="00000400000000000000" pitchFamily="2" charset="-78"/>
              </a:rPr>
              <a:t>آمادگی خوب</a:t>
            </a:r>
          </a:p>
        </p:txBody>
      </p:sp>
      <p:sp>
        <p:nvSpPr>
          <p:cNvPr id="6" name="Rounded Rectangle 5"/>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334416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graphicFrame>
        <p:nvGraphicFramePr>
          <p:cNvPr id="5" name="Content Placeholder 3"/>
          <p:cNvGraphicFramePr>
            <a:graphicFrameLocks/>
          </p:cNvGraphicFramePr>
          <p:nvPr/>
        </p:nvGraphicFramePr>
        <p:xfrm>
          <a:off x="792480" y="1478279"/>
          <a:ext cx="9598608" cy="5262742"/>
        </p:xfrm>
        <a:graphic>
          <a:graphicData uri="http://schemas.openxmlformats.org/drawingml/2006/table">
            <a:tbl>
              <a:tblPr rtl="1"/>
              <a:tblGrid>
                <a:gridCol w="339080">
                  <a:extLst>
                    <a:ext uri="{9D8B030D-6E8A-4147-A177-3AD203B41FA5}">
                      <a16:colId xmlns="" xmlns:a16="http://schemas.microsoft.com/office/drawing/2014/main" val="20000"/>
                    </a:ext>
                  </a:extLst>
                </a:gridCol>
                <a:gridCol w="2917464">
                  <a:extLst>
                    <a:ext uri="{9D8B030D-6E8A-4147-A177-3AD203B41FA5}">
                      <a16:colId xmlns="" xmlns:a16="http://schemas.microsoft.com/office/drawing/2014/main" val="20001"/>
                    </a:ext>
                  </a:extLst>
                </a:gridCol>
                <a:gridCol w="5397184">
                  <a:extLst>
                    <a:ext uri="{9D8B030D-6E8A-4147-A177-3AD203B41FA5}">
                      <a16:colId xmlns="" xmlns:a16="http://schemas.microsoft.com/office/drawing/2014/main" val="20002"/>
                    </a:ext>
                  </a:extLst>
                </a:gridCol>
                <a:gridCol w="518160">
                  <a:extLst>
                    <a:ext uri="{9D8B030D-6E8A-4147-A177-3AD203B41FA5}">
                      <a16:colId xmlns="" xmlns:a16="http://schemas.microsoft.com/office/drawing/2014/main" val="20003"/>
                    </a:ext>
                  </a:extLst>
                </a:gridCol>
                <a:gridCol w="426720">
                  <a:extLst>
                    <a:ext uri="{9D8B030D-6E8A-4147-A177-3AD203B41FA5}">
                      <a16:colId xmlns="" xmlns:a16="http://schemas.microsoft.com/office/drawing/2014/main" val="20004"/>
                    </a:ext>
                  </a:extLst>
                </a:gridCol>
              </a:tblGrid>
              <a:tr h="689771">
                <a:tc>
                  <a:txBody>
                    <a:bodyPr/>
                    <a:lstStyle/>
                    <a:p>
                      <a:pPr marL="71755" marR="71755" algn="ctr" rtl="1" fontAlgn="base">
                        <a:lnSpc>
                          <a:spcPct val="115000"/>
                        </a:lnSpc>
                        <a:spcAft>
                          <a:spcPts val="0"/>
                        </a:spcAft>
                      </a:pPr>
                      <a:r>
                        <a:rPr lang="fa-IR" sz="1200" dirty="0">
                          <a:latin typeface="Times New Roman"/>
                          <a:ea typeface="Times New Roman"/>
                          <a:cs typeface="B Mitra"/>
                        </a:rPr>
                        <a:t>ردیف</a:t>
                      </a:r>
                      <a:endParaRPr lang="en-US" sz="1200" dirty="0">
                        <a:latin typeface="Calibri"/>
                      </a:endParaRPr>
                    </a:p>
                  </a:txBody>
                  <a:tcPr marL="80189" marR="801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a:latin typeface="Times New Roman"/>
                          <a:ea typeface="Times New Roman"/>
                          <a:cs typeface="B Mitra"/>
                        </a:rPr>
                        <a:t>سوال</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a:latin typeface="Times New Roman"/>
                          <a:ea typeface="Times New Roman"/>
                          <a:cs typeface="B Mitra"/>
                        </a:rPr>
                        <a:t>راهنما</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smtClean="0">
                          <a:latin typeface="Times New Roman"/>
                          <a:ea typeface="Times New Roman"/>
                          <a:cs typeface="B Mitra"/>
                        </a:rPr>
                        <a:t>بله</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smtClean="0">
                          <a:latin typeface="Times New Roman"/>
                          <a:ea typeface="Times New Roman"/>
                          <a:cs typeface="B Mitra"/>
                        </a:rPr>
                        <a:t>خیر</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885493">
                <a:tc>
                  <a:txBody>
                    <a:bodyPr/>
                    <a:lstStyle/>
                    <a:p>
                      <a:pPr algn="ctr" rtl="1" fontAlgn="base">
                        <a:lnSpc>
                          <a:spcPct val="115000"/>
                        </a:lnSpc>
                        <a:spcAft>
                          <a:spcPts val="0"/>
                        </a:spcAft>
                      </a:pPr>
                      <a:r>
                        <a:rPr lang="fa-IR" sz="1700" dirty="0">
                          <a:latin typeface="Times New Roman"/>
                          <a:ea typeface="Times New Roman"/>
                          <a:cs typeface="B Mitra"/>
                        </a:rPr>
                        <a:t>1</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700" dirty="0">
                          <a:latin typeface="Times New Roman"/>
                          <a:ea typeface="Times New Roman"/>
                          <a:cs typeface="B Mitra"/>
                        </a:rPr>
                        <a:t>آیا طی یکسال گذشته در خانواده شما جلسه برنامه ریزی برای مقابله با بلایا  انجام شده است؟</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Times New Roman"/>
                          <a:ea typeface="Times New Roman"/>
                          <a:cs typeface="B Mitra"/>
                        </a:rPr>
                        <a:t>منظور از بلایا مانند زلزله، سیل، آتش سوزی و غیره مي باشند . جلسه خانوار عبارت است از جلسه اي كه تمام اعضا خانواده شامل والدين، فرزندان، پدر و مادر بزرگ و ... دور هم جمع شده و در مورد مقابله با بلايا با هم صحبت نمايند.</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00164">
                <a:tc>
                  <a:txBody>
                    <a:bodyPr/>
                    <a:lstStyle/>
                    <a:p>
                      <a:pPr algn="ctr" rtl="1" fontAlgn="base">
                        <a:lnSpc>
                          <a:spcPct val="115000"/>
                        </a:lnSpc>
                        <a:spcAft>
                          <a:spcPts val="0"/>
                        </a:spcAft>
                      </a:pPr>
                      <a:r>
                        <a:rPr lang="fa-IR" sz="1700">
                          <a:latin typeface="Times New Roman"/>
                          <a:ea typeface="Times New Roman"/>
                          <a:cs typeface="B Mitra"/>
                        </a:rPr>
                        <a:t>2</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700" dirty="0">
                          <a:latin typeface="Times New Roman"/>
                          <a:ea typeface="Times New Roman"/>
                          <a:cs typeface="B Mitra"/>
                        </a:rPr>
                        <a:t>آیا خانواده شما نقشه خطر بلایای مهم را رسم کرده است؟</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Times New Roman"/>
                          <a:ea typeface="Times New Roman"/>
                          <a:cs typeface="B Mitra"/>
                        </a:rPr>
                        <a:t>نقشه خطر عبارت است نقشه اي كه محل هاي امن و يا پرخطر منزل و يا محله سكونت شما را در صورت وقوع بلايايي مانند زلزله يا سيل مشخص مي كند. </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80657">
                <a:tc>
                  <a:txBody>
                    <a:bodyPr/>
                    <a:lstStyle/>
                    <a:p>
                      <a:pPr algn="ctr" rtl="1" fontAlgn="base">
                        <a:lnSpc>
                          <a:spcPct val="115000"/>
                        </a:lnSpc>
                        <a:spcAft>
                          <a:spcPts val="0"/>
                        </a:spcAft>
                      </a:pPr>
                      <a:r>
                        <a:rPr lang="fa-IR" sz="1700">
                          <a:latin typeface="Times New Roman"/>
                          <a:ea typeface="Times New Roman"/>
                          <a:cs typeface="B Mitra"/>
                        </a:rPr>
                        <a:t>3</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700" dirty="0">
                          <a:latin typeface="Times New Roman"/>
                          <a:ea typeface="Times New Roman"/>
                          <a:cs typeface="B Mitra"/>
                        </a:rPr>
                        <a:t>آیا مقاومت ساختمان منزل شما در برابر زلزله طی یکسال گذشته توسط یک فرد متخصص ارزیابی شده است؟ (ارزیابی خطر سازه‌ای)</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Times New Roman"/>
                          <a:ea typeface="Times New Roman"/>
                          <a:cs typeface="B Mitra"/>
                        </a:rPr>
                        <a:t>منظور از فرد متخصص، فردي است كه حداقل داراي مدرك مهندسي ساختمان و داراي اطلاعات كافي در خصوص مقاومت ساختمان در برابر بلایا باشد (ساختمان يا سازه عبارت است از ديوارها، سقف و ستون)</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885493">
                <a:tc>
                  <a:txBody>
                    <a:bodyPr/>
                    <a:lstStyle/>
                    <a:p>
                      <a:pPr algn="ctr" rtl="1" fontAlgn="base">
                        <a:lnSpc>
                          <a:spcPct val="115000"/>
                        </a:lnSpc>
                        <a:spcAft>
                          <a:spcPts val="0"/>
                        </a:spcAft>
                      </a:pPr>
                      <a:r>
                        <a:rPr lang="fa-IR" sz="1700">
                          <a:latin typeface="Times New Roman"/>
                          <a:ea typeface="Times New Roman"/>
                          <a:cs typeface="B Mitra"/>
                        </a:rPr>
                        <a:t>4</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700" dirty="0">
                          <a:latin typeface="Times New Roman"/>
                          <a:ea typeface="Times New Roman"/>
                          <a:cs typeface="B Mitra"/>
                        </a:rPr>
                        <a:t>آیا طی یکسال گذشته اقدامی را برای مقاوم سازی ساختمان منزلتان برای زلزله انجام داده اید؟</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Times New Roman"/>
                          <a:ea typeface="Times New Roman"/>
                          <a:cs typeface="B Mitra"/>
                        </a:rPr>
                        <a:t>مقاوم سازي ساختمان شامل اقداماتي است كه توسط حضور فرد متخصص و با استفاده از روش هاي فني براي افزايش ايمني سازه اي انجام مي شود.</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a:latin typeface="Calibri"/>
                          <a:ea typeface="Times New Roman"/>
                          <a:cs typeface="Calibri"/>
                        </a:rPr>
                        <a:t>□</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004498">
                <a:tc>
                  <a:txBody>
                    <a:bodyPr/>
                    <a:lstStyle/>
                    <a:p>
                      <a:pPr algn="ctr" rtl="1" fontAlgn="base">
                        <a:lnSpc>
                          <a:spcPct val="115000"/>
                        </a:lnSpc>
                        <a:spcAft>
                          <a:spcPts val="0"/>
                        </a:spcAft>
                      </a:pPr>
                      <a:r>
                        <a:rPr lang="fa-IR" sz="1700">
                          <a:latin typeface="Times New Roman"/>
                          <a:ea typeface="Times New Roman"/>
                          <a:cs typeface="B Mitra"/>
                        </a:rPr>
                        <a:t>5</a:t>
                      </a:r>
                      <a:endParaRPr lang="en-US" sz="17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700" dirty="0">
                          <a:latin typeface="Times New Roman"/>
                          <a:ea typeface="Times New Roman"/>
                          <a:cs typeface="B Mitra"/>
                        </a:rPr>
                        <a:t>آیا طی یکسال گذشته آسیب پذیری عوامل غیرسازه ای محل سکونت خود را برای زلزله ارزیابی کرده اید؟ (ارزیابی خطر غیر سازه‌ای)</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Times New Roman"/>
                          <a:ea typeface="Times New Roman"/>
                          <a:cs typeface="B Mitra"/>
                        </a:rPr>
                        <a:t>عوامل غیرسازه ای عبارتند از تاسیسات (آب، برق و گاز)، لوازم منزل و دکوری، شیشه ها و غیره) اين ارزيابي مي تواند توسط خانوار انجام شود. البته بهتر است كه از يك فرد متخصص كمك گرفته شود.</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Calibri"/>
                          <a:ea typeface="Times New Roman"/>
                          <a:cs typeface="Calibri"/>
                        </a:rPr>
                        <a:t>□</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dirty="0">
                          <a:latin typeface="Calibri"/>
                          <a:ea typeface="Times New Roman"/>
                          <a:cs typeface="Calibri"/>
                        </a:rPr>
                        <a:t>□</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 name="Rounded Rectangle 6"/>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37452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graphicFrame>
        <p:nvGraphicFramePr>
          <p:cNvPr id="5" name="Content Placeholder 3"/>
          <p:cNvGraphicFramePr>
            <a:graphicFrameLocks/>
          </p:cNvGraphicFramePr>
          <p:nvPr/>
        </p:nvGraphicFramePr>
        <p:xfrm>
          <a:off x="792480" y="1478279"/>
          <a:ext cx="9598608" cy="5382004"/>
        </p:xfrm>
        <a:graphic>
          <a:graphicData uri="http://schemas.openxmlformats.org/drawingml/2006/table">
            <a:tbl>
              <a:tblPr rtl="1"/>
              <a:tblGrid>
                <a:gridCol w="339080">
                  <a:extLst>
                    <a:ext uri="{9D8B030D-6E8A-4147-A177-3AD203B41FA5}">
                      <a16:colId xmlns="" xmlns:a16="http://schemas.microsoft.com/office/drawing/2014/main" val="20000"/>
                    </a:ext>
                  </a:extLst>
                </a:gridCol>
                <a:gridCol w="2917464">
                  <a:extLst>
                    <a:ext uri="{9D8B030D-6E8A-4147-A177-3AD203B41FA5}">
                      <a16:colId xmlns="" xmlns:a16="http://schemas.microsoft.com/office/drawing/2014/main" val="20001"/>
                    </a:ext>
                  </a:extLst>
                </a:gridCol>
                <a:gridCol w="5397184">
                  <a:extLst>
                    <a:ext uri="{9D8B030D-6E8A-4147-A177-3AD203B41FA5}">
                      <a16:colId xmlns="" xmlns:a16="http://schemas.microsoft.com/office/drawing/2014/main" val="20002"/>
                    </a:ext>
                  </a:extLst>
                </a:gridCol>
                <a:gridCol w="518160">
                  <a:extLst>
                    <a:ext uri="{9D8B030D-6E8A-4147-A177-3AD203B41FA5}">
                      <a16:colId xmlns="" xmlns:a16="http://schemas.microsoft.com/office/drawing/2014/main" val="20003"/>
                    </a:ext>
                  </a:extLst>
                </a:gridCol>
                <a:gridCol w="426720">
                  <a:extLst>
                    <a:ext uri="{9D8B030D-6E8A-4147-A177-3AD203B41FA5}">
                      <a16:colId xmlns="" xmlns:a16="http://schemas.microsoft.com/office/drawing/2014/main" val="20004"/>
                    </a:ext>
                  </a:extLst>
                </a:gridCol>
              </a:tblGrid>
              <a:tr h="689771">
                <a:tc>
                  <a:txBody>
                    <a:bodyPr/>
                    <a:lstStyle/>
                    <a:p>
                      <a:pPr marL="71755" marR="71755" algn="ctr" rtl="1" fontAlgn="base">
                        <a:lnSpc>
                          <a:spcPct val="115000"/>
                        </a:lnSpc>
                        <a:spcAft>
                          <a:spcPts val="0"/>
                        </a:spcAft>
                      </a:pPr>
                      <a:r>
                        <a:rPr lang="fa-IR" sz="1200" dirty="0">
                          <a:latin typeface="Times New Roman"/>
                          <a:ea typeface="Times New Roman"/>
                          <a:cs typeface="B Mitra"/>
                        </a:rPr>
                        <a:t>ردیف</a:t>
                      </a:r>
                      <a:endParaRPr lang="en-US" sz="1200" dirty="0">
                        <a:latin typeface="Calibri"/>
                      </a:endParaRPr>
                    </a:p>
                  </a:txBody>
                  <a:tcPr marL="80189" marR="801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a:latin typeface="Times New Roman"/>
                          <a:ea typeface="Times New Roman"/>
                          <a:cs typeface="B Mitra"/>
                        </a:rPr>
                        <a:t>سوال</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a:latin typeface="Times New Roman"/>
                          <a:ea typeface="Times New Roman"/>
                          <a:cs typeface="B Mitra"/>
                        </a:rPr>
                        <a:t>راهنما</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smtClean="0">
                          <a:latin typeface="Times New Roman"/>
                          <a:ea typeface="Times New Roman"/>
                          <a:cs typeface="B Mitra"/>
                        </a:rPr>
                        <a:t>بله</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smtClean="0">
                          <a:latin typeface="Times New Roman"/>
                          <a:ea typeface="Times New Roman"/>
                          <a:cs typeface="B Mitra"/>
                        </a:rPr>
                        <a:t>خیر</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885493">
                <a:tc>
                  <a:txBody>
                    <a:bodyPr/>
                    <a:lstStyle/>
                    <a:p>
                      <a:pPr algn="ctr" rtl="1" fontAlgn="base">
                        <a:lnSpc>
                          <a:spcPct val="115000"/>
                        </a:lnSpc>
                        <a:spcAft>
                          <a:spcPts val="0"/>
                        </a:spcAft>
                      </a:pPr>
                      <a:r>
                        <a:rPr lang="fa-IR" sz="1100" dirty="0">
                          <a:latin typeface="Times New Roman"/>
                          <a:ea typeface="Times New Roman"/>
                          <a:cs typeface="B Mitra"/>
                        </a:rPr>
                        <a:t>6</a:t>
                      </a:r>
                      <a:endParaRPr lang="en-US" sz="1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400" dirty="0">
                          <a:latin typeface="Times New Roman"/>
                          <a:ea typeface="Times New Roman"/>
                          <a:cs typeface="B Mitra"/>
                        </a:rPr>
                        <a:t>آیا طی یکسال گذشته اقدامی را برای کاهش آسیب پذیری عوامل غیرسازه ای منزل خود انجام داده اید؟ </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Times New Roman"/>
                          <a:ea typeface="Times New Roman"/>
                          <a:cs typeface="B Mitra"/>
                        </a:rPr>
                        <a:t>عبارت است از اقداماتي كه عوامل غيرسازه اي منزل شما را در برابر پرت شدن، شكستن و آسيب ديدن حفظ مي كند. اين اقدامات عبارتند از جابجا كردن، حذف كردن و يا فيكس و ثابت كردن عوامل غيرسازه اي</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00164">
                <a:tc>
                  <a:txBody>
                    <a:bodyPr/>
                    <a:lstStyle/>
                    <a:p>
                      <a:pPr algn="ctr" rtl="1" fontAlgn="base">
                        <a:lnSpc>
                          <a:spcPct val="115000"/>
                        </a:lnSpc>
                        <a:spcAft>
                          <a:spcPts val="0"/>
                        </a:spcAft>
                      </a:pPr>
                      <a:r>
                        <a:rPr lang="fa-IR" sz="1100" dirty="0">
                          <a:latin typeface="Times New Roman"/>
                          <a:ea typeface="Times New Roman"/>
                          <a:cs typeface="B Mitra"/>
                        </a:rPr>
                        <a:t>7</a:t>
                      </a:r>
                      <a:endParaRPr lang="en-US" sz="1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400" dirty="0">
                          <a:latin typeface="Times New Roman"/>
                          <a:ea typeface="Times New Roman"/>
                          <a:cs typeface="B Mitra"/>
                        </a:rPr>
                        <a:t>آیا در خانواده شما کیف شرایط اضطراری و بلایا  وجود دارد؟</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dirty="0">
                          <a:latin typeface="Times New Roman"/>
                          <a:ea typeface="Times New Roman"/>
                          <a:cs typeface="B Mitra"/>
                        </a:rPr>
                        <a:t>كيف اضطراري كيفي است كه در زمان وقوع مخاطره و در هنگام تخليه منزل در دسترس بوده و توسط اعضا خانواده برداشته مي شود. محتويات آن عبارت است از </a:t>
                      </a:r>
                      <a:r>
                        <a:rPr lang="ar-SA" sz="1400" dirty="0">
                          <a:latin typeface="Tahoma"/>
                          <a:ea typeface="Times New Roman"/>
                          <a:cs typeface="B Mitra"/>
                        </a:rPr>
                        <a:t>جعبه کمک های اولیه پول مدارک مهم (شناسنامه، اسناد زمین، ...) مواد غذایی خشک / کنسرو چراغ قوه با باطری اضافه رادیو با باطری اضافه</a:t>
                      </a:r>
                      <a:r>
                        <a:rPr lang="fa-IR" sz="1400" dirty="0">
                          <a:latin typeface="Times New Roman"/>
                          <a:ea typeface="Times New Roman"/>
                          <a:cs typeface="B Mitra"/>
                        </a:rPr>
                        <a:t> و ... </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80657">
                <a:tc>
                  <a:txBody>
                    <a:bodyPr/>
                    <a:lstStyle/>
                    <a:p>
                      <a:pPr algn="ctr" rtl="1" fontAlgn="base">
                        <a:lnSpc>
                          <a:spcPct val="115000"/>
                        </a:lnSpc>
                        <a:spcAft>
                          <a:spcPts val="0"/>
                        </a:spcAft>
                      </a:pPr>
                      <a:r>
                        <a:rPr lang="fa-IR" sz="1100">
                          <a:latin typeface="Times New Roman"/>
                          <a:ea typeface="Times New Roman"/>
                          <a:cs typeface="B Mitra"/>
                        </a:rPr>
                        <a:t>8</a:t>
                      </a:r>
                      <a:endParaRPr lang="en-US" sz="1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400" dirty="0">
                          <a:latin typeface="Times New Roman"/>
                          <a:ea typeface="Times New Roman"/>
                          <a:cs typeface="B Mitra"/>
                        </a:rPr>
                        <a:t>آیا خانواده شما برای شرایط اضطراری و بلایا دارای برنامه ارتباطی است؟</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dirty="0">
                          <a:latin typeface="Times New Roman"/>
                          <a:ea typeface="Times New Roman"/>
                          <a:cs typeface="B Mitra"/>
                        </a:rPr>
                        <a:t>برنامه ارتباطي برنامه اي است كه اعضا خانواده بايد قبل از مخاطره به آن فكر كنند. به عنوان مثال بايد محلي را برای ملاقات اعضای خانواده بعد از حادثه تعیین کنند، و همچنين آدرس و تلفن يكي از اقوام در شهر یا روستای ديگری را براي مشخص كنند.</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885493">
                <a:tc>
                  <a:txBody>
                    <a:bodyPr/>
                    <a:lstStyle/>
                    <a:p>
                      <a:pPr algn="ctr" rtl="1" fontAlgn="base">
                        <a:lnSpc>
                          <a:spcPct val="115000"/>
                        </a:lnSpc>
                        <a:spcAft>
                          <a:spcPts val="0"/>
                        </a:spcAft>
                      </a:pPr>
                      <a:r>
                        <a:rPr lang="fa-IR" sz="1100" dirty="0">
                          <a:latin typeface="Times New Roman"/>
                          <a:ea typeface="Times New Roman"/>
                          <a:cs typeface="B Mitra"/>
                        </a:rPr>
                        <a:t>9</a:t>
                      </a:r>
                      <a:endParaRPr lang="en-US" sz="1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400" dirty="0">
                          <a:latin typeface="Times New Roman"/>
                          <a:ea typeface="Times New Roman"/>
                          <a:cs typeface="B Mitra"/>
                        </a:rPr>
                        <a:t>آیا خانواده شما برای شرایط اضطراری و بلایا برنامه تخلیه دارد؟</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dirty="0">
                          <a:latin typeface="Times New Roman"/>
                          <a:ea typeface="Times New Roman"/>
                          <a:cs typeface="B Mitra"/>
                        </a:rPr>
                        <a:t>منظور از برنامه تخليه، برنامه اي است كه خانواده از قبل از وقوع مخاطره مسيرهاي امن خروج در شرايط اضطرار را تعيين كنند و در زمان وقوع حادثه از آن مسير استفاده نمايند.</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a:latin typeface="Calibri"/>
                          <a:ea typeface="Times New Roman"/>
                          <a:cs typeface="Calibri"/>
                        </a:rPr>
                        <a:t>□</a:t>
                      </a:r>
                      <a:endParaRPr lang="en-US" sz="18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004498">
                <a:tc>
                  <a:txBody>
                    <a:bodyPr/>
                    <a:lstStyle/>
                    <a:p>
                      <a:pPr algn="ctr" rtl="1" fontAlgn="base">
                        <a:lnSpc>
                          <a:spcPct val="115000"/>
                        </a:lnSpc>
                        <a:spcAft>
                          <a:spcPts val="0"/>
                        </a:spcAft>
                      </a:pPr>
                      <a:r>
                        <a:rPr lang="fa-IR" sz="1100" dirty="0">
                          <a:latin typeface="Times New Roman"/>
                          <a:ea typeface="Times New Roman"/>
                          <a:cs typeface="B Mitra"/>
                        </a:rPr>
                        <a:t>10</a:t>
                      </a:r>
                      <a:endParaRPr lang="en-US" sz="1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400" dirty="0">
                          <a:latin typeface="Times New Roman"/>
                          <a:ea typeface="Times New Roman"/>
                          <a:cs typeface="B Mitra"/>
                        </a:rPr>
                        <a:t>آیا در خانواده شما برای کمک به گروه های آسیب پذیر در شرایط اضطراری و بلایا برنامه خاصی وجود دارد؟</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dirty="0">
                          <a:latin typeface="Times New Roman"/>
                          <a:ea typeface="Times New Roman"/>
                          <a:cs typeface="B Mitra"/>
                        </a:rPr>
                        <a:t>منظور از گروه هاي آسيب پذير زنان، کودکان، سالمندان و بیماران و ... مي باشد. در هر خانواده بايد فرد يا افرادي تعيين شوند تا در زمان وقوع مخاطره مسئوليت مراقبت (خروج اضطراري، توجه به لوازم و ملزومات آنها و ...) اين افراد را به عهده بگيرد.</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dirty="0">
                          <a:latin typeface="Calibri"/>
                          <a:ea typeface="Times New Roman"/>
                          <a:cs typeface="Calibri"/>
                        </a:rPr>
                        <a:t>□</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400" dirty="0">
                          <a:latin typeface="Calibri"/>
                          <a:ea typeface="Times New Roman"/>
                          <a:cs typeface="Calibri"/>
                        </a:rPr>
                        <a:t>□</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 name="Rounded Rectangle 6"/>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41171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graphicFrame>
        <p:nvGraphicFramePr>
          <p:cNvPr id="5" name="Content Placeholder 3"/>
          <p:cNvGraphicFramePr>
            <a:graphicFrameLocks/>
          </p:cNvGraphicFramePr>
          <p:nvPr/>
        </p:nvGraphicFramePr>
        <p:xfrm>
          <a:off x="792480" y="1478279"/>
          <a:ext cx="9598608" cy="5398670"/>
        </p:xfrm>
        <a:graphic>
          <a:graphicData uri="http://schemas.openxmlformats.org/drawingml/2006/table">
            <a:tbl>
              <a:tblPr rtl="1"/>
              <a:tblGrid>
                <a:gridCol w="339080">
                  <a:extLst>
                    <a:ext uri="{9D8B030D-6E8A-4147-A177-3AD203B41FA5}">
                      <a16:colId xmlns="" xmlns:a16="http://schemas.microsoft.com/office/drawing/2014/main" val="20000"/>
                    </a:ext>
                  </a:extLst>
                </a:gridCol>
                <a:gridCol w="2917464">
                  <a:extLst>
                    <a:ext uri="{9D8B030D-6E8A-4147-A177-3AD203B41FA5}">
                      <a16:colId xmlns="" xmlns:a16="http://schemas.microsoft.com/office/drawing/2014/main" val="20001"/>
                    </a:ext>
                  </a:extLst>
                </a:gridCol>
                <a:gridCol w="5397184">
                  <a:extLst>
                    <a:ext uri="{9D8B030D-6E8A-4147-A177-3AD203B41FA5}">
                      <a16:colId xmlns="" xmlns:a16="http://schemas.microsoft.com/office/drawing/2014/main" val="20002"/>
                    </a:ext>
                  </a:extLst>
                </a:gridCol>
                <a:gridCol w="518160">
                  <a:extLst>
                    <a:ext uri="{9D8B030D-6E8A-4147-A177-3AD203B41FA5}">
                      <a16:colId xmlns="" xmlns:a16="http://schemas.microsoft.com/office/drawing/2014/main" val="20003"/>
                    </a:ext>
                  </a:extLst>
                </a:gridCol>
                <a:gridCol w="426720">
                  <a:extLst>
                    <a:ext uri="{9D8B030D-6E8A-4147-A177-3AD203B41FA5}">
                      <a16:colId xmlns="" xmlns:a16="http://schemas.microsoft.com/office/drawing/2014/main" val="20004"/>
                    </a:ext>
                  </a:extLst>
                </a:gridCol>
              </a:tblGrid>
              <a:tr h="689771">
                <a:tc>
                  <a:txBody>
                    <a:bodyPr/>
                    <a:lstStyle/>
                    <a:p>
                      <a:pPr marL="71755" marR="71755" algn="ctr" rtl="1" fontAlgn="base">
                        <a:lnSpc>
                          <a:spcPct val="115000"/>
                        </a:lnSpc>
                        <a:spcAft>
                          <a:spcPts val="0"/>
                        </a:spcAft>
                      </a:pPr>
                      <a:r>
                        <a:rPr lang="fa-IR" sz="1200" dirty="0">
                          <a:latin typeface="Times New Roman"/>
                          <a:ea typeface="Times New Roman"/>
                          <a:cs typeface="B Mitra"/>
                        </a:rPr>
                        <a:t>ردیف</a:t>
                      </a:r>
                      <a:endParaRPr lang="en-US" sz="1200" dirty="0">
                        <a:latin typeface="Calibri"/>
                      </a:endParaRPr>
                    </a:p>
                  </a:txBody>
                  <a:tcPr marL="80189" marR="801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a:latin typeface="Times New Roman"/>
                          <a:ea typeface="Times New Roman"/>
                          <a:cs typeface="B Mitra"/>
                        </a:rPr>
                        <a:t>سوال</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a:latin typeface="Times New Roman"/>
                          <a:ea typeface="Times New Roman"/>
                          <a:cs typeface="B Mitra"/>
                        </a:rPr>
                        <a:t>راهنما</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smtClean="0">
                          <a:latin typeface="Times New Roman"/>
                          <a:ea typeface="Times New Roman"/>
                          <a:cs typeface="B Mitra"/>
                        </a:rPr>
                        <a:t>بله</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700" b="1" dirty="0" smtClean="0">
                          <a:latin typeface="Times New Roman"/>
                          <a:ea typeface="Times New Roman"/>
                          <a:cs typeface="B Mitra"/>
                        </a:rPr>
                        <a:t>خیر</a:t>
                      </a:r>
                      <a:endParaRPr lang="en-US" sz="17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885493">
                <a:tc>
                  <a:txBody>
                    <a:bodyPr/>
                    <a:lstStyle/>
                    <a:p>
                      <a:pPr algn="ctr" rtl="1" fontAlgn="base">
                        <a:lnSpc>
                          <a:spcPct val="115000"/>
                        </a:lnSpc>
                        <a:spcAft>
                          <a:spcPts val="0"/>
                        </a:spcAft>
                      </a:pPr>
                      <a:r>
                        <a:rPr lang="fa-IR" sz="1400" dirty="0">
                          <a:latin typeface="Times New Roman"/>
                          <a:ea typeface="Times New Roman"/>
                          <a:cs typeface="B Mitra"/>
                        </a:rPr>
                        <a:t>11</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800" dirty="0">
                          <a:latin typeface="Times New Roman"/>
                          <a:ea typeface="Times New Roman"/>
                          <a:cs typeface="B Mitra"/>
                        </a:rPr>
                        <a:t>آیا اعضای خانواده شما با هشدارهای اولیه مخاطرات مهم منطقه مانند سیل، طوفان و غیره آشنا هستند؟</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Times New Roman"/>
                          <a:ea typeface="Times New Roman"/>
                          <a:cs typeface="B Mitra"/>
                        </a:rPr>
                        <a:t>منظور از هشدارهاي اوليه مخاطرات اين است كه خانواده بايد از حوادثي كه آنها و محله آنها را تهديد مي كند، ‌آگاه باشند. اين هشدارها مي تواند به شكل صوتی (آژیر و ...) یا دیداری یا اخبار صدا و سیما باشند. </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00164">
                <a:tc>
                  <a:txBody>
                    <a:bodyPr/>
                    <a:lstStyle/>
                    <a:p>
                      <a:pPr algn="ctr" rtl="1" fontAlgn="base">
                        <a:lnSpc>
                          <a:spcPct val="115000"/>
                        </a:lnSpc>
                        <a:spcAft>
                          <a:spcPts val="0"/>
                        </a:spcAft>
                      </a:pPr>
                      <a:r>
                        <a:rPr lang="fa-IR" sz="1400" dirty="0">
                          <a:latin typeface="Times New Roman"/>
                          <a:ea typeface="Times New Roman"/>
                          <a:cs typeface="B Mitra"/>
                        </a:rPr>
                        <a:t>12</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800" dirty="0">
                          <a:latin typeface="Times New Roman"/>
                          <a:ea typeface="Times New Roman"/>
                          <a:cs typeface="B Mitra"/>
                        </a:rPr>
                        <a:t>آیا وسایل اطفای حریق آماده در منزل شما وجود دارد؟ </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Times New Roman"/>
                          <a:ea typeface="Times New Roman"/>
                          <a:cs typeface="B Mitra"/>
                        </a:rPr>
                        <a:t>منظور از آماده، وجود حداقل یک کپسول آتشنشانی شارژ شده است که اعضای خانواده روش استفاده از آن را می دانند.</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80657">
                <a:tc>
                  <a:txBody>
                    <a:bodyPr/>
                    <a:lstStyle/>
                    <a:p>
                      <a:pPr algn="ctr" rtl="1" fontAlgn="base">
                        <a:lnSpc>
                          <a:spcPct val="115000"/>
                        </a:lnSpc>
                        <a:spcAft>
                          <a:spcPts val="0"/>
                        </a:spcAft>
                      </a:pPr>
                      <a:r>
                        <a:rPr lang="fa-IR" sz="1400" dirty="0">
                          <a:latin typeface="Times New Roman"/>
                          <a:ea typeface="Times New Roman"/>
                          <a:cs typeface="B Mitra"/>
                        </a:rPr>
                        <a:t>13</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800" dirty="0">
                          <a:latin typeface="Times New Roman"/>
                          <a:ea typeface="Times New Roman"/>
                          <a:cs typeface="B Mitra"/>
                        </a:rPr>
                        <a:t>آیا حداقل یکی از اعضای خانوار شما طی یکسال گذشته برای کمک های اولیه پزشکی آموزش دیده است؟</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Times New Roman"/>
                          <a:ea typeface="Times New Roman"/>
                          <a:cs typeface="B Mitra"/>
                        </a:rPr>
                        <a:t>كمك هاي اوليه عبارت است از آموزش نحوه احياء كنترل خونريزي، بازكردن راه هاي هوايي و حمل مصدومين و ... . چنانچه از آموزش بيش از يك سال گذشته باشد، امتياز صفر منظور خواهد شد.</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Calibri"/>
                          <a:ea typeface="Times New Roman"/>
                          <a:cs typeface="Calibri"/>
                        </a:rPr>
                        <a:t>□</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885493">
                <a:tc>
                  <a:txBody>
                    <a:bodyPr/>
                    <a:lstStyle/>
                    <a:p>
                      <a:pPr algn="ctr" rtl="1" fontAlgn="base">
                        <a:lnSpc>
                          <a:spcPct val="115000"/>
                        </a:lnSpc>
                        <a:spcAft>
                          <a:spcPts val="0"/>
                        </a:spcAft>
                      </a:pPr>
                      <a:r>
                        <a:rPr lang="fa-IR" sz="1400" dirty="0">
                          <a:latin typeface="Times New Roman"/>
                          <a:ea typeface="Times New Roman"/>
                          <a:cs typeface="B Mitra"/>
                        </a:rPr>
                        <a:t>14</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800" dirty="0">
                          <a:latin typeface="Times New Roman"/>
                          <a:ea typeface="Times New Roman"/>
                          <a:cs typeface="B Mitra"/>
                        </a:rPr>
                        <a:t>آیا خانواده شما در برنامه های مدیریت بلایا در محله خود مشارکت دارد؟</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Times New Roman"/>
                          <a:ea typeface="Times New Roman"/>
                          <a:cs typeface="B Mitra"/>
                        </a:rPr>
                        <a:t>منظور اين است كه در صورت وجود گروه هايي در محله كه در خصوص مقابله با حوادث و بلايا فعاليت دارند (مانند شهرداري ها، مساجد و ...) آنها را شناخته و در برنامه آنها مشاركت فعال نمايد.</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a:latin typeface="Calibri"/>
                          <a:ea typeface="Times New Roman"/>
                          <a:cs typeface="Calibri"/>
                        </a:rPr>
                        <a:t>□</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004498">
                <a:tc>
                  <a:txBody>
                    <a:bodyPr/>
                    <a:lstStyle/>
                    <a:p>
                      <a:pPr algn="ctr" rtl="1" fontAlgn="base">
                        <a:lnSpc>
                          <a:spcPct val="115000"/>
                        </a:lnSpc>
                        <a:spcAft>
                          <a:spcPts val="0"/>
                        </a:spcAft>
                      </a:pPr>
                      <a:r>
                        <a:rPr lang="fa-IR" sz="1400" dirty="0">
                          <a:latin typeface="Times New Roman"/>
                          <a:ea typeface="Times New Roman"/>
                          <a:cs typeface="B Mitra"/>
                        </a:rPr>
                        <a:t>15</a:t>
                      </a:r>
                      <a:endParaRPr lang="en-US" sz="18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fontAlgn="base">
                        <a:lnSpc>
                          <a:spcPct val="115000"/>
                        </a:lnSpc>
                        <a:spcAft>
                          <a:spcPts val="0"/>
                        </a:spcAft>
                      </a:pPr>
                      <a:r>
                        <a:rPr lang="fa-IR" sz="1800">
                          <a:latin typeface="Times New Roman"/>
                          <a:ea typeface="Times New Roman"/>
                          <a:cs typeface="B Mitra"/>
                        </a:rPr>
                        <a:t>آیا طی یکسال گذشته، خانواده شما تمرین شرایط اضطراری و بلایا (تمرین آمادگی) را انجام داده است؟</a:t>
                      </a:r>
                      <a:endParaRPr lang="en-US" sz="240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Times New Roman"/>
                          <a:ea typeface="Times New Roman"/>
                          <a:cs typeface="B Mitra"/>
                        </a:rPr>
                        <a:t>منظور از تمرين، شبيه سازي وقوع يك مخاطره است كه خانواده بايد در آن اقدامات مناسب بر اساس آموزش ها انجام دهد. این اقدامات عبارتند از: پناه گيري در محل امن، تخليه اضطراری، کمک به افراد آسیب پذیر و ... </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Calibri"/>
                          <a:ea typeface="Times New Roman"/>
                          <a:cs typeface="Calibri"/>
                        </a:rPr>
                        <a:t>□</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base">
                        <a:lnSpc>
                          <a:spcPct val="115000"/>
                        </a:lnSpc>
                        <a:spcAft>
                          <a:spcPts val="0"/>
                        </a:spcAft>
                      </a:pPr>
                      <a:r>
                        <a:rPr lang="fa-IR" sz="1800" dirty="0">
                          <a:latin typeface="Calibri"/>
                          <a:ea typeface="Times New Roman"/>
                          <a:cs typeface="Calibri"/>
                        </a:rPr>
                        <a:t>□</a:t>
                      </a:r>
                      <a:endParaRPr lang="en-US" sz="2400" dirty="0">
                        <a:latin typeface="Calibri"/>
                      </a:endParaRPr>
                    </a:p>
                  </a:txBody>
                  <a:tcPr marL="80189" marR="80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7" name="Rounded Rectangle 6"/>
          <p:cNvSpPr/>
          <p:nvPr/>
        </p:nvSpPr>
        <p:spPr>
          <a:xfrm>
            <a:off x="1143000" y="579120"/>
            <a:ext cx="2636520"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smtClean="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22803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839248"/>
            <a:ext cx="9582912" cy="682752"/>
          </a:xfrm>
        </p:spPr>
        <p:txBody>
          <a:bodyPr>
            <a:noAutofit/>
          </a:bodyPr>
          <a:lstStyle/>
          <a:p>
            <a:pPr algn="r" rtl="1"/>
            <a:r>
              <a:rPr lang="fa-IR" sz="2500" dirty="0" smtClean="0">
                <a:solidFill>
                  <a:schemeClr val="bg1"/>
                </a:solidFill>
                <a:cs typeface="B Titr" panose="00000700000000000000" pitchFamily="2" charset="-78"/>
              </a:rPr>
              <a:t>نتایج </a:t>
            </a:r>
            <a:r>
              <a:rPr lang="fa-IR" sz="2500" dirty="0">
                <a:solidFill>
                  <a:schemeClr val="bg1"/>
                </a:solidFill>
                <a:cs typeface="B Titr" panose="00000700000000000000" pitchFamily="2" charset="-78"/>
              </a:rPr>
              <a:t>پژوهش ها چه </a:t>
            </a:r>
            <a:r>
              <a:rPr lang="fa-IR" sz="2500" dirty="0" smtClean="0">
                <a:solidFill>
                  <a:schemeClr val="bg1"/>
                </a:solidFill>
                <a:cs typeface="B Titr" panose="00000700000000000000" pitchFamily="2" charset="-78"/>
              </a:rPr>
              <a:t>می‌گوید</a:t>
            </a:r>
            <a:r>
              <a:rPr lang="fa-IR" sz="2500" dirty="0">
                <a:solidFill>
                  <a:schemeClr val="bg1"/>
                </a:solidFill>
                <a:cs typeface="B Titr" panose="00000700000000000000" pitchFamily="2" charset="-78"/>
              </a:rPr>
              <a:t>؟</a:t>
            </a:r>
            <a:br>
              <a:rPr lang="fa-IR" sz="2500" dirty="0">
                <a:solidFill>
                  <a:schemeClr val="bg1"/>
                </a:solidFill>
                <a:cs typeface="B Titr" panose="00000700000000000000" pitchFamily="2" charset="-78"/>
              </a:rPr>
            </a:br>
            <a:endParaRPr lang="en-US" sz="25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marL="0" indent="0" algn="just" rtl="1">
              <a:buClr>
                <a:srgbClr val="002060"/>
              </a:buClr>
              <a:buNone/>
            </a:pPr>
            <a:endParaRPr lang="fa-IR" sz="2800" cap="all" dirty="0" smtClean="0">
              <a:ln w="9000" cmpd="sng">
                <a:noFill/>
                <a:prstDash val="solid"/>
              </a:ln>
              <a:solidFill>
                <a:srgbClr val="002060"/>
              </a:solidFill>
              <a:effectLst/>
              <a:cs typeface="B Traffic" pitchFamily="2" charset="-78"/>
            </a:endParaRPr>
          </a:p>
          <a:p>
            <a:pPr marL="0" indent="0" algn="just" rtl="1">
              <a:buClr>
                <a:srgbClr val="002060"/>
              </a:buClr>
              <a:buNone/>
            </a:pPr>
            <a:r>
              <a:rPr lang="fa-IR" sz="2800" cap="all" dirty="0" smtClean="0">
                <a:ln w="9000" cmpd="sng">
                  <a:noFill/>
                  <a:prstDash val="solid"/>
                </a:ln>
                <a:solidFill>
                  <a:srgbClr val="002060"/>
                </a:solidFill>
                <a:effectLst/>
                <a:cs typeface="B Traffic" pitchFamily="2" charset="-78"/>
              </a:rPr>
              <a:t>تنها تحقیق انجام شده در کل کشور مطالعه ای است که وزارت بهداشت، درمان در سال 1391 در کشور در خصوص آمادگی خانوارها انجام داده است.</a:t>
            </a:r>
          </a:p>
        </p:txBody>
      </p:sp>
      <p:sp>
        <p:nvSpPr>
          <p:cNvPr id="5" name="Rectangle 4"/>
          <p:cNvSpPr/>
          <p:nvPr/>
        </p:nvSpPr>
        <p:spPr>
          <a:xfrm>
            <a:off x="768096" y="3739006"/>
            <a:ext cx="9188655" cy="523220"/>
          </a:xfrm>
          <a:prstGeom prst="rect">
            <a:avLst/>
          </a:prstGeom>
        </p:spPr>
        <p:txBody>
          <a:bodyPr wrap="square">
            <a:spAutoFit/>
          </a:bodyPr>
          <a:lstStyle/>
          <a:p>
            <a:pPr algn="just" rtl="1">
              <a:buClr>
                <a:srgbClr val="002060"/>
              </a:buClr>
              <a:buFont typeface="Wingdings" pitchFamily="2" charset="2"/>
              <a:buChar char="v"/>
            </a:pPr>
            <a:r>
              <a:rPr lang="fa-IR" sz="2800" cap="all" dirty="0">
                <a:ln w="9000" cmpd="sng">
                  <a:noFill/>
                  <a:prstDash val="solid"/>
                </a:ln>
                <a:solidFill>
                  <a:srgbClr val="002060"/>
                </a:solidFill>
                <a:cs typeface="B Traffic" pitchFamily="2" charset="-78"/>
              </a:rPr>
              <a:t> آمادگی خانوارهای ایرانی 8/5 درصد گزارش شده </a:t>
            </a:r>
            <a:r>
              <a:rPr lang="fa-IR" sz="2800" cap="all" dirty="0" smtClean="0">
                <a:ln w="9000" cmpd="sng">
                  <a:noFill/>
                  <a:prstDash val="solid"/>
                </a:ln>
                <a:solidFill>
                  <a:srgbClr val="002060"/>
                </a:solidFill>
                <a:cs typeface="B Traffic" pitchFamily="2" charset="-78"/>
              </a:rPr>
              <a:t>است.</a:t>
            </a:r>
            <a:endParaRPr lang="en-US" sz="2800" cap="all" dirty="0">
              <a:ln w="9000" cmpd="sng">
                <a:noFill/>
                <a:prstDash val="solid"/>
              </a:ln>
              <a:solidFill>
                <a:srgbClr val="002060"/>
              </a:solidFill>
              <a:cs typeface="B Traffic" pitchFamily="2" charset="-78"/>
            </a:endParaRPr>
          </a:p>
        </p:txBody>
      </p:sp>
      <p:sp>
        <p:nvSpPr>
          <p:cNvPr id="6" name="Rectangle 5"/>
          <p:cNvSpPr/>
          <p:nvPr/>
        </p:nvSpPr>
        <p:spPr>
          <a:xfrm>
            <a:off x="768096" y="4436832"/>
            <a:ext cx="9188655" cy="954107"/>
          </a:xfrm>
          <a:prstGeom prst="rect">
            <a:avLst/>
          </a:prstGeom>
        </p:spPr>
        <p:txBody>
          <a:bodyPr wrap="square">
            <a:spAutoFit/>
          </a:bodyPr>
          <a:lstStyle/>
          <a:p>
            <a:pPr algn="just" rtl="1">
              <a:buClr>
                <a:srgbClr val="002060"/>
              </a:buClr>
              <a:buFont typeface="Wingdings" pitchFamily="2" charset="2"/>
              <a:buChar char="v"/>
            </a:pPr>
            <a:r>
              <a:rPr lang="fa-IR" sz="2800" cap="all" dirty="0" smtClean="0">
                <a:ln w="9000" cmpd="sng">
                  <a:noFill/>
                  <a:prstDash val="solid"/>
                </a:ln>
                <a:solidFill>
                  <a:srgbClr val="002060"/>
                </a:solidFill>
                <a:cs typeface="B Traffic" pitchFamily="2" charset="-78"/>
              </a:rPr>
              <a:t>بعد </a:t>
            </a:r>
            <a:r>
              <a:rPr lang="fa-IR" sz="2800" cap="all" dirty="0">
                <a:ln w="9000" cmpd="sng">
                  <a:noFill/>
                  <a:prstDash val="solid"/>
                </a:ln>
                <a:solidFill>
                  <a:srgbClr val="002060"/>
                </a:solidFill>
                <a:cs typeface="B Traffic" pitchFamily="2" charset="-78"/>
              </a:rPr>
              <a:t>از مداخلات و </a:t>
            </a:r>
            <a:r>
              <a:rPr lang="fa-IR" sz="2800" cap="all" dirty="0" smtClean="0">
                <a:ln w="9000" cmpd="sng">
                  <a:noFill/>
                  <a:prstDash val="solid"/>
                </a:ln>
                <a:solidFill>
                  <a:srgbClr val="002060"/>
                </a:solidFill>
                <a:cs typeface="B Traffic" pitchFamily="2" charset="-78"/>
              </a:rPr>
              <a:t>آموزش‌های </a:t>
            </a:r>
            <a:r>
              <a:rPr lang="fa-IR" sz="2800" cap="all" dirty="0">
                <a:ln w="9000" cmpd="sng">
                  <a:noFill/>
                  <a:prstDash val="solid"/>
                </a:ln>
                <a:solidFill>
                  <a:srgbClr val="002060"/>
                </a:solidFill>
                <a:cs typeface="B Traffic" pitchFamily="2" charset="-78"/>
              </a:rPr>
              <a:t>که انجام شده در سال 94 به 9/3 رسیده است</a:t>
            </a:r>
            <a:r>
              <a:rPr lang="fa-IR" sz="2800" cap="all" dirty="0" smtClean="0">
                <a:ln w="9000" cmpd="sng">
                  <a:noFill/>
                  <a:prstDash val="solid"/>
                </a:ln>
                <a:solidFill>
                  <a:srgbClr val="002060"/>
                </a:solidFill>
                <a:cs typeface="B Traffic" pitchFamily="2" charset="-78"/>
              </a:rPr>
              <a:t>.</a:t>
            </a:r>
            <a:endParaRPr lang="fa-IR" sz="2800" cap="all" dirty="0">
              <a:ln w="9000" cmpd="sng">
                <a:noFill/>
                <a:prstDash val="solid"/>
              </a:ln>
              <a:solidFill>
                <a:srgbClr val="002060"/>
              </a:solidFill>
              <a:cs typeface="B Traffic" pitchFamily="2" charset="-78"/>
            </a:endParaRPr>
          </a:p>
        </p:txBody>
      </p:sp>
      <p:sp>
        <p:nvSpPr>
          <p:cNvPr id="7" name="Rectangle 6"/>
          <p:cNvSpPr/>
          <p:nvPr/>
        </p:nvSpPr>
        <p:spPr>
          <a:xfrm>
            <a:off x="768096" y="5555769"/>
            <a:ext cx="9188655" cy="954107"/>
          </a:xfrm>
          <a:prstGeom prst="rect">
            <a:avLst/>
          </a:prstGeom>
        </p:spPr>
        <p:txBody>
          <a:bodyPr wrap="square">
            <a:spAutoFit/>
          </a:bodyPr>
          <a:lstStyle/>
          <a:p>
            <a:pPr algn="just" rtl="1">
              <a:buClr>
                <a:srgbClr val="002060"/>
              </a:buClr>
              <a:buFont typeface="Wingdings" pitchFamily="2" charset="2"/>
              <a:buChar char="v"/>
            </a:pPr>
            <a:r>
              <a:rPr lang="fa-IR" sz="2800" cap="all" dirty="0" smtClean="0">
                <a:ln w="9000" cmpd="sng">
                  <a:noFill/>
                  <a:prstDash val="solid"/>
                </a:ln>
                <a:solidFill>
                  <a:srgbClr val="002060"/>
                </a:solidFill>
                <a:cs typeface="B Traffic" pitchFamily="2" charset="-78"/>
              </a:rPr>
              <a:t>از </a:t>
            </a:r>
            <a:r>
              <a:rPr lang="fa-IR" sz="2800" cap="all" dirty="0">
                <a:ln w="9000" cmpd="sng">
                  <a:noFill/>
                  <a:prstDash val="solid"/>
                </a:ln>
                <a:solidFill>
                  <a:srgbClr val="002060"/>
                </a:solidFill>
                <a:cs typeface="B Traffic" pitchFamily="2" charset="-78"/>
              </a:rPr>
              <a:t>طرف دیگر عدم تداوم </a:t>
            </a:r>
            <a:r>
              <a:rPr lang="fa-IR" sz="2800" cap="all" dirty="0" smtClean="0">
                <a:ln w="9000" cmpd="sng">
                  <a:noFill/>
                  <a:prstDash val="solid"/>
                </a:ln>
                <a:solidFill>
                  <a:srgbClr val="002060"/>
                </a:solidFill>
                <a:cs typeface="B Traffic" pitchFamily="2" charset="-78"/>
              </a:rPr>
              <a:t>برنامه‌های </a:t>
            </a:r>
            <a:r>
              <a:rPr lang="fa-IR" sz="2800" cap="all" dirty="0">
                <a:ln w="9000" cmpd="sng">
                  <a:noFill/>
                  <a:prstDash val="solid"/>
                </a:ln>
                <a:solidFill>
                  <a:srgbClr val="002060"/>
                </a:solidFill>
                <a:cs typeface="B Traffic" pitchFamily="2" charset="-78"/>
              </a:rPr>
              <a:t>آموزشی به تدریج باعث برگشت </a:t>
            </a:r>
            <a:r>
              <a:rPr lang="fa-IR" sz="2800" cap="all" dirty="0" smtClean="0">
                <a:ln w="9000" cmpd="sng">
                  <a:noFill/>
                  <a:prstDash val="solid"/>
                </a:ln>
                <a:solidFill>
                  <a:srgbClr val="002060"/>
                </a:solidFill>
                <a:cs typeface="B Traffic" pitchFamily="2" charset="-78"/>
              </a:rPr>
              <a:t>آمادگی‌ها </a:t>
            </a:r>
            <a:r>
              <a:rPr lang="fa-IR" sz="2800" cap="all" dirty="0">
                <a:ln w="9000" cmpd="sng">
                  <a:noFill/>
                  <a:prstDash val="solid"/>
                </a:ln>
                <a:solidFill>
                  <a:srgbClr val="002060"/>
                </a:solidFill>
                <a:cs typeface="B Traffic" pitchFamily="2" charset="-78"/>
              </a:rPr>
              <a:t>خواهد شد.</a:t>
            </a:r>
          </a:p>
        </p:txBody>
      </p:sp>
    </p:spTree>
    <p:extLst>
      <p:ext uri="{BB962C8B-B14F-4D97-AF65-F5344CB8AC3E}">
        <p14:creationId xmlns:p14="http://schemas.microsoft.com/office/powerpoint/2010/main" val="24446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500" dirty="0">
                <a:solidFill>
                  <a:schemeClr val="bg1"/>
                </a:solidFill>
                <a:cs typeface="B Titr" panose="00000700000000000000" pitchFamily="2" charset="-78"/>
              </a:rPr>
              <a:t>نتایج پژوهش ها چه </a:t>
            </a:r>
            <a:r>
              <a:rPr lang="fa-IR" sz="2500" dirty="0" smtClean="0">
                <a:solidFill>
                  <a:schemeClr val="bg1"/>
                </a:solidFill>
                <a:cs typeface="B Titr" panose="00000700000000000000" pitchFamily="2" charset="-78"/>
              </a:rPr>
              <a:t>می‌گوید</a:t>
            </a:r>
            <a:r>
              <a:rPr lang="fa-IR" sz="2500" dirty="0">
                <a:solidFill>
                  <a:schemeClr val="bg1"/>
                </a:solidFill>
                <a:cs typeface="B Titr" panose="00000700000000000000" pitchFamily="2" charset="-78"/>
              </a:rPr>
              <a:t>؟</a:t>
            </a:r>
            <a:endParaRPr lang="en-US" sz="25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marL="0" indent="0" algn="just" rtl="1">
              <a:buClr>
                <a:srgbClr val="002060"/>
              </a:buClr>
              <a:buNone/>
            </a:pPr>
            <a:endParaRPr lang="fa-IR" sz="2800" cap="all" dirty="0" smtClean="0">
              <a:ln w="9000" cmpd="sng">
                <a:noFill/>
                <a:prstDash val="solid"/>
              </a:ln>
              <a:solidFill>
                <a:srgbClr val="002060"/>
              </a:solidFill>
              <a:effectLst/>
              <a:cs typeface="B Traffic" pitchFamily="2" charset="-78"/>
            </a:endParaRPr>
          </a:p>
          <a:p>
            <a:pPr marL="0" indent="0" algn="just" rtl="1">
              <a:buClr>
                <a:srgbClr val="002060"/>
              </a:buClr>
              <a:buNone/>
            </a:pPr>
            <a:r>
              <a:rPr lang="fa-IR" sz="2800" cap="all" dirty="0" smtClean="0">
                <a:ln w="9000" cmpd="sng">
                  <a:noFill/>
                  <a:prstDash val="solid"/>
                </a:ln>
                <a:solidFill>
                  <a:srgbClr val="002060"/>
                </a:solidFill>
                <a:effectLst/>
                <a:cs typeface="B Traffic" pitchFamily="2" charset="-78"/>
              </a:rPr>
              <a:t>طبق نتایج مطالعه دیگری که در شهر تهران در سال 1393 انجام شده:</a:t>
            </a:r>
          </a:p>
        </p:txBody>
      </p:sp>
      <p:sp>
        <p:nvSpPr>
          <p:cNvPr id="5" name="Rectangle 4"/>
          <p:cNvSpPr/>
          <p:nvPr/>
        </p:nvSpPr>
        <p:spPr>
          <a:xfrm>
            <a:off x="768096" y="3022723"/>
            <a:ext cx="9188655" cy="954107"/>
          </a:xfrm>
          <a:prstGeom prst="rect">
            <a:avLst/>
          </a:prstGeom>
        </p:spPr>
        <p:txBody>
          <a:bodyPr wrap="square">
            <a:spAutoFit/>
          </a:bodyPr>
          <a:lstStyle/>
          <a:p>
            <a:pPr algn="r" rtl="1">
              <a:buClr>
                <a:srgbClr val="002060"/>
              </a:buClr>
              <a:buFont typeface="Wingdings" pitchFamily="2" charset="2"/>
              <a:buChar char="v"/>
            </a:pPr>
            <a:r>
              <a:rPr lang="fa-IR" sz="2800" cap="all" dirty="0">
                <a:ln w="9000" cmpd="sng">
                  <a:noFill/>
                  <a:prstDash val="solid"/>
                </a:ln>
                <a:solidFill>
                  <a:srgbClr val="002060"/>
                </a:solidFill>
                <a:cs typeface="B Traffic" pitchFamily="2" charset="-78"/>
              </a:rPr>
              <a:t> 93/3  درصد پاسخ دهندگان میزان آمادگی خود را در زمینه آمادگی «قبل، حین و بعد از بلایا» متوسط و کمتر از متوسط اعلام کرده اند</a:t>
            </a:r>
            <a:r>
              <a:rPr lang="fa-IR" sz="2800" cap="all" dirty="0" smtClean="0">
                <a:ln w="9000" cmpd="sng">
                  <a:noFill/>
                  <a:prstDash val="solid"/>
                </a:ln>
                <a:solidFill>
                  <a:srgbClr val="002060"/>
                </a:solidFill>
                <a:cs typeface="B Traffic" pitchFamily="2" charset="-78"/>
              </a:rPr>
              <a:t>.</a:t>
            </a:r>
            <a:endParaRPr lang="fa-IR" sz="2800" cap="all" dirty="0">
              <a:ln w="9000" cmpd="sng">
                <a:noFill/>
                <a:prstDash val="solid"/>
              </a:ln>
              <a:solidFill>
                <a:srgbClr val="002060"/>
              </a:solidFill>
              <a:cs typeface="B Traffic" pitchFamily="2" charset="-78"/>
            </a:endParaRPr>
          </a:p>
        </p:txBody>
      </p:sp>
      <p:sp>
        <p:nvSpPr>
          <p:cNvPr id="6" name="Rectangle 5"/>
          <p:cNvSpPr/>
          <p:nvPr/>
        </p:nvSpPr>
        <p:spPr>
          <a:xfrm>
            <a:off x="768096" y="4256366"/>
            <a:ext cx="9188655" cy="954107"/>
          </a:xfrm>
          <a:prstGeom prst="rect">
            <a:avLst/>
          </a:prstGeom>
        </p:spPr>
        <p:txBody>
          <a:bodyPr wrap="square">
            <a:spAutoFit/>
          </a:bodyPr>
          <a:lstStyle/>
          <a:p>
            <a:pPr algn="r" rtl="1">
              <a:buClr>
                <a:srgbClr val="002060"/>
              </a:buClr>
              <a:buFont typeface="Wingdings" pitchFamily="2" charset="2"/>
              <a:buChar char="v"/>
            </a:pPr>
            <a:r>
              <a:rPr lang="fa-IR" sz="2800" cap="all" dirty="0">
                <a:ln w="9000" cmpd="sng">
                  <a:noFill/>
                  <a:prstDash val="solid"/>
                </a:ln>
                <a:solidFill>
                  <a:srgbClr val="002060"/>
                </a:solidFill>
                <a:cs typeface="B Traffic" pitchFamily="2" charset="-78"/>
              </a:rPr>
              <a:t> 58/5 درصد اقدام برای آموختن موضوعات مربوطه را نیز در حد کم اعلام کرده اند</a:t>
            </a:r>
            <a:r>
              <a:rPr lang="fa-IR" sz="2800" cap="all" dirty="0" smtClean="0">
                <a:ln w="9000" cmpd="sng">
                  <a:noFill/>
                  <a:prstDash val="solid"/>
                </a:ln>
                <a:solidFill>
                  <a:srgbClr val="002060"/>
                </a:solidFill>
                <a:cs typeface="B Traffic" pitchFamily="2" charset="-78"/>
              </a:rPr>
              <a:t>.</a:t>
            </a:r>
            <a:endParaRPr lang="fa-IR" sz="2800" cap="all" dirty="0">
              <a:ln w="9000" cmpd="sng">
                <a:noFill/>
                <a:prstDash val="solid"/>
              </a:ln>
              <a:solidFill>
                <a:srgbClr val="002060"/>
              </a:solidFill>
              <a:cs typeface="B Traffic" pitchFamily="2" charset="-78"/>
            </a:endParaRPr>
          </a:p>
        </p:txBody>
      </p:sp>
      <p:sp>
        <p:nvSpPr>
          <p:cNvPr id="7" name="Rectangle 6"/>
          <p:cNvSpPr/>
          <p:nvPr/>
        </p:nvSpPr>
        <p:spPr>
          <a:xfrm>
            <a:off x="768096" y="5448622"/>
            <a:ext cx="9188655" cy="954107"/>
          </a:xfrm>
          <a:prstGeom prst="rect">
            <a:avLst/>
          </a:prstGeom>
        </p:spPr>
        <p:txBody>
          <a:bodyPr wrap="square">
            <a:spAutoFit/>
          </a:bodyPr>
          <a:lstStyle/>
          <a:p>
            <a:pPr algn="r" rtl="1">
              <a:buClr>
                <a:srgbClr val="002060"/>
              </a:buClr>
              <a:buFont typeface="Wingdings" pitchFamily="2" charset="2"/>
              <a:buChar char="v"/>
            </a:pPr>
            <a:r>
              <a:rPr lang="fa-IR" sz="2800" cap="all" dirty="0">
                <a:ln w="9000" cmpd="sng">
                  <a:noFill/>
                  <a:prstDash val="solid"/>
                </a:ln>
                <a:solidFill>
                  <a:srgbClr val="002060"/>
                </a:solidFill>
                <a:cs typeface="B Traffic" pitchFamily="2" charset="-78"/>
              </a:rPr>
              <a:t>در مجموع همه شواهد نشاندهنده نیاز اساسی کشور به آموزش همگانی در زمینه آمادگی در برابر حوادث و بلایا می باشد.</a:t>
            </a:r>
            <a:endParaRPr lang="en-US" sz="2800" cap="all" dirty="0">
              <a:ln w="9000" cmpd="sng">
                <a:noFill/>
                <a:prstDash val="solid"/>
              </a:ln>
              <a:solidFill>
                <a:srgbClr val="002060"/>
              </a:solidFill>
              <a:cs typeface="B Traffic" pitchFamily="2" charset="-78"/>
            </a:endParaRPr>
          </a:p>
        </p:txBody>
      </p:sp>
    </p:spTree>
    <p:extLst>
      <p:ext uri="{BB962C8B-B14F-4D97-AF65-F5344CB8AC3E}">
        <p14:creationId xmlns:p14="http://schemas.microsoft.com/office/powerpoint/2010/main" val="2415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89320" y="3261360"/>
            <a:ext cx="3680511" cy="584775"/>
          </a:xfrm>
          <a:prstGeom prst="rect">
            <a:avLst/>
          </a:prstGeom>
          <a:noFill/>
        </p:spPr>
        <p:txBody>
          <a:bodyPr wrap="square" rtlCol="0">
            <a:spAutoFit/>
          </a:bodyPr>
          <a:lstStyle/>
          <a:p>
            <a:pPr algn="ctr" rtl="1"/>
            <a:r>
              <a:rPr lang="fa-IR" sz="3200" dirty="0" smtClean="0">
                <a:solidFill>
                  <a:srgbClr val="FF0000"/>
                </a:solidFill>
                <a:cs typeface="B Titr" pitchFamily="2" charset="-78"/>
              </a:rPr>
              <a:t>جلسه اول</a:t>
            </a:r>
            <a:endParaRPr lang="en-US" sz="3200" dirty="0">
              <a:solidFill>
                <a:srgbClr val="FF0000"/>
              </a:solidFill>
              <a:cs typeface="B Titr" pitchFamily="2" charset="-78"/>
            </a:endParaRPr>
          </a:p>
        </p:txBody>
      </p:sp>
    </p:spTree>
    <p:extLst>
      <p:ext uri="{BB962C8B-B14F-4D97-AF65-F5344CB8AC3E}">
        <p14:creationId xmlns:p14="http://schemas.microsoft.com/office/powerpoint/2010/main" val="154605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059" y="1237197"/>
            <a:ext cx="3795868" cy="847635"/>
          </a:xfrm>
        </p:spPr>
        <p:txBody>
          <a:bodyPr>
            <a:noAutofit/>
          </a:bodyPr>
          <a:lstStyle/>
          <a:p>
            <a:pPr algn="r" rtl="1"/>
            <a:r>
              <a:rPr lang="fa-IR" sz="4400" dirty="0" smtClean="0">
                <a:solidFill>
                  <a:srgbClr val="FF0000"/>
                </a:solidFill>
                <a:cs typeface="B Titr" panose="00000700000000000000" pitchFamily="2" charset="-78"/>
              </a:rPr>
              <a:t>جلسه اول</a:t>
            </a:r>
            <a:endParaRPr lang="en-US" sz="6000" dirty="0">
              <a:solidFill>
                <a:srgbClr val="FF0000"/>
              </a:solidFill>
              <a:cs typeface="B Titr" panose="00000700000000000000" pitchFamily="2" charset="-78"/>
            </a:endParaRPr>
          </a:p>
        </p:txBody>
      </p:sp>
      <p:sp>
        <p:nvSpPr>
          <p:cNvPr id="3" name="Title 1"/>
          <p:cNvSpPr txBox="1">
            <a:spLocks/>
          </p:cNvSpPr>
          <p:nvPr/>
        </p:nvSpPr>
        <p:spPr>
          <a:xfrm>
            <a:off x="2282952" y="3257085"/>
            <a:ext cx="7622215" cy="847635"/>
          </a:xfrm>
          <a:prstGeom prst="rect">
            <a:avLst/>
          </a:prstGeom>
        </p:spPr>
        <p:txBody>
          <a:bodyPr vert="horz" lIns="91440" tIns="45720" rIns="91440" bIns="45720" rtlCol="0" anchor="b">
            <a:noAutofit/>
          </a:bodyPr>
          <a:lstStyle/>
          <a:p>
            <a:pPr marL="0" marR="0" lvl="0" indent="0" algn="r" defTabSz="1007943" rtl="1"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FF0000"/>
              </a:solidFill>
              <a:effectLst/>
              <a:uLnTx/>
              <a:uFillTx/>
              <a:latin typeface="+mj-lt"/>
              <a:ea typeface="+mj-ea"/>
              <a:cs typeface="B Titr" panose="00000700000000000000" pitchFamily="2" charset="-78"/>
            </a:endParaRPr>
          </a:p>
        </p:txBody>
      </p:sp>
      <p:sp>
        <p:nvSpPr>
          <p:cNvPr id="6" name="Title 1"/>
          <p:cNvSpPr txBox="1">
            <a:spLocks/>
          </p:cNvSpPr>
          <p:nvPr/>
        </p:nvSpPr>
        <p:spPr>
          <a:xfrm>
            <a:off x="2282952" y="3029804"/>
            <a:ext cx="7622215" cy="2210936"/>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r" rtl="1">
              <a:lnSpc>
                <a:spcPct val="150000"/>
              </a:lnSpc>
              <a:defRPr/>
            </a:pPr>
            <a:r>
              <a:rPr lang="fa-IR" sz="3200" dirty="0">
                <a:solidFill>
                  <a:srgbClr val="FF0000"/>
                </a:solidFill>
                <a:cs typeface="B Titr" panose="00000700000000000000" pitchFamily="2" charset="-78"/>
                <a:hlinkClick r:id="rId4" action="ppaction://hlinksldjump"/>
              </a:rPr>
              <a:t>ضرورت آمادگی در </a:t>
            </a:r>
            <a:r>
              <a:rPr lang="fa-IR" sz="3200" dirty="0" smtClean="0">
                <a:solidFill>
                  <a:srgbClr val="FF0000"/>
                </a:solidFill>
                <a:cs typeface="B Titr" panose="00000700000000000000" pitchFamily="2" charset="-78"/>
                <a:hlinkClick r:id="rId4" action="ppaction://hlinksldjump"/>
              </a:rPr>
              <a:t>مخاطرات</a:t>
            </a:r>
            <a:endParaRPr lang="fa-IR" sz="3200" dirty="0" smtClean="0">
              <a:solidFill>
                <a:srgbClr val="FF0000"/>
              </a:solidFill>
              <a:cs typeface="B Titr" panose="00000700000000000000" pitchFamily="2" charset="-78"/>
            </a:endParaRPr>
          </a:p>
          <a:p>
            <a:pPr lvl="0" algn="r" rtl="1">
              <a:lnSpc>
                <a:spcPct val="150000"/>
              </a:lnSpc>
              <a:defRPr/>
            </a:pPr>
            <a:r>
              <a:rPr lang="fa-IR" sz="3200" dirty="0">
                <a:solidFill>
                  <a:srgbClr val="FF0000"/>
                </a:solidFill>
                <a:cs typeface="B Titr" panose="00000700000000000000" pitchFamily="2" charset="-78"/>
                <a:hlinkClick r:id="rId5" action="ppaction://hlinksldjump"/>
              </a:rPr>
              <a:t>چرا آمادگی</a:t>
            </a:r>
            <a:r>
              <a:rPr lang="fa-IR" sz="3200" dirty="0" smtClean="0">
                <a:solidFill>
                  <a:srgbClr val="FF0000"/>
                </a:solidFill>
                <a:cs typeface="B Titr" panose="00000700000000000000" pitchFamily="2" charset="-78"/>
                <a:hlinkClick r:id="rId5" action="ppaction://hlinksldjump"/>
              </a:rPr>
              <a:t>؟</a:t>
            </a:r>
            <a:endParaRPr lang="fa-IR" sz="3200" dirty="0" smtClean="0">
              <a:solidFill>
                <a:srgbClr val="FF0000"/>
              </a:solidFill>
              <a:cs typeface="B Titr" panose="00000700000000000000" pitchFamily="2" charset="-78"/>
            </a:endParaRPr>
          </a:p>
          <a:p>
            <a:pPr algn="r" rtl="1">
              <a:lnSpc>
                <a:spcPct val="150000"/>
              </a:lnSpc>
              <a:defRPr/>
            </a:pPr>
            <a:r>
              <a:rPr lang="fa-IR" sz="3200" dirty="0">
                <a:solidFill>
                  <a:srgbClr val="FF0000"/>
                </a:solidFill>
                <a:cs typeface="B Titr" panose="00000700000000000000" pitchFamily="2" charset="-78"/>
                <a:hlinkClick r:id="rId6" action="ppaction://hlinksldjump"/>
              </a:rPr>
              <a:t>آماده </a:t>
            </a:r>
            <a:r>
              <a:rPr lang="fa-IR" sz="3200" dirty="0" smtClean="0">
                <a:solidFill>
                  <a:srgbClr val="FF0000"/>
                </a:solidFill>
                <a:cs typeface="B Titr" panose="00000700000000000000" pitchFamily="2" charset="-78"/>
                <a:hlinkClick r:id="rId6" action="ppaction://hlinksldjump"/>
              </a:rPr>
              <a:t>شوید</a:t>
            </a:r>
            <a:endParaRPr lang="fa-IR" sz="3200" dirty="0" smtClean="0">
              <a:solidFill>
                <a:srgbClr val="FF0000"/>
              </a:solidFill>
              <a:cs typeface="B Titr" panose="00000700000000000000" pitchFamily="2" charset="-78"/>
            </a:endParaRPr>
          </a:p>
          <a:p>
            <a:pPr algn="r" rtl="1">
              <a:lnSpc>
                <a:spcPct val="150000"/>
              </a:lnSpc>
              <a:defRPr/>
            </a:pPr>
            <a:r>
              <a:rPr lang="fa-IR" sz="3200" dirty="0" smtClean="0">
                <a:solidFill>
                  <a:srgbClr val="FF0000"/>
                </a:solidFill>
                <a:cs typeface="B Titr" panose="00000700000000000000" pitchFamily="2" charset="-78"/>
                <a:hlinkClick r:id="rId7" action="ppaction://hlinksldjump"/>
              </a:rPr>
              <a:t>جلسه برنامه‎ریزی مقابله با بلایا</a:t>
            </a:r>
            <a:endParaRPr lang="en-US"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2774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nodePh="1">
                                  <p:stCondLst>
                                    <p:cond delay="500"/>
                                  </p:stCondLst>
                                  <p:endCondLst>
                                    <p:cond evt="begin" delay="0">
                                      <p:tn val="5"/>
                                    </p:cond>
                                  </p:endCondLst>
                                  <p:iterate type="lt">
                                    <p:tmPct val="3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rgbClr val="FF1F1F"/>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subTnLst>
                                    <p:audio>
                                      <p:cMediaNode vol="61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704" y="689119"/>
            <a:ext cx="5623424" cy="757545"/>
          </a:xfrm>
        </p:spPr>
        <p:txBody>
          <a:bodyPr>
            <a:normAutofit/>
          </a:bodyPr>
          <a:lstStyle/>
          <a:p>
            <a:pPr algn="r" rtl="1"/>
            <a:r>
              <a:rPr lang="fa-IR" sz="2400" dirty="0" smtClean="0">
                <a:solidFill>
                  <a:schemeClr val="bg1"/>
                </a:solidFill>
                <a:cs typeface="B Titr" panose="00000700000000000000" pitchFamily="2" charset="-78"/>
              </a:rPr>
              <a:t>ضرورت آمادگی در مخاطرات</a:t>
            </a:r>
            <a:endParaRPr lang="en-US" sz="24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563624"/>
            <a:ext cx="9188655" cy="5303520"/>
          </a:xfrm>
        </p:spPr>
        <p:txBody>
          <a:bodyPr>
            <a:noAutofit/>
          </a:bodyPr>
          <a:lstStyle/>
          <a:p>
            <a:pPr lvl="0" algn="r" rtl="1">
              <a:defRPr/>
            </a:pPr>
            <a:r>
              <a:rPr lang="fa-IR" sz="3200" dirty="0" smtClean="0">
                <a:cs typeface="B Traffic" panose="00000400000000000000" pitchFamily="2" charset="-78"/>
              </a:rPr>
              <a:t>اولین امدادرسانان در حوادث چه کسانی هستند؟</a:t>
            </a:r>
            <a:endParaRPr lang="en-US" sz="3200" dirty="0" smtClean="0">
              <a:cs typeface="B Traffic" panose="00000400000000000000" pitchFamily="2" charset="-78"/>
            </a:endParaRPr>
          </a:p>
          <a:p>
            <a:pPr lvl="0" algn="r" rtl="1">
              <a:buNone/>
              <a:defRPr/>
            </a:pPr>
            <a:endParaRPr lang="fa-IR" sz="1600" dirty="0" smtClean="0">
              <a:cs typeface="B Traffic" panose="00000400000000000000" pitchFamily="2" charset="-78"/>
            </a:endParaRPr>
          </a:p>
          <a:p>
            <a:pPr lvl="2" algn="r" rtl="1">
              <a:buFont typeface="Courier New" pitchFamily="49" charset="0"/>
              <a:buChar char="o"/>
              <a:defRPr/>
            </a:pPr>
            <a:r>
              <a:rPr lang="fa-IR" sz="2719" b="1" dirty="0" smtClean="0">
                <a:solidFill>
                  <a:srgbClr val="0070C0"/>
                </a:solidFill>
                <a:latin typeface="Academy Engraved LET" pitchFamily="2" charset="0"/>
                <a:cs typeface="B Traffic" pitchFamily="2" charset="-78"/>
              </a:rPr>
              <a:t>خانواده، همسایگان، دوستان، همکاران و ...</a:t>
            </a:r>
            <a:r>
              <a:rPr lang="en-US" sz="2719" b="1" dirty="0" smtClean="0">
                <a:solidFill>
                  <a:srgbClr val="0070C0"/>
                </a:solidFill>
                <a:latin typeface="Academy Engraved LET" pitchFamily="2" charset="0"/>
                <a:cs typeface="B Traffic" pitchFamily="2" charset="-78"/>
              </a:rPr>
              <a:t> </a:t>
            </a:r>
          </a:p>
          <a:p>
            <a:pPr lvl="2" algn="r" rtl="1">
              <a:buFont typeface="Courier New" pitchFamily="49" charset="0"/>
              <a:buChar char="o"/>
              <a:defRPr/>
            </a:pPr>
            <a:r>
              <a:rPr lang="fa-IR" sz="2719" b="1" dirty="0" smtClean="0">
                <a:solidFill>
                  <a:srgbClr val="0070C0"/>
                </a:solidFill>
                <a:latin typeface="Academy Engraved LET" pitchFamily="2" charset="0"/>
                <a:cs typeface="B Traffic" pitchFamily="2" charset="-78"/>
              </a:rPr>
              <a:t>به شرط آموزش دیده بودن و آماده بودن</a:t>
            </a:r>
          </a:p>
          <a:p>
            <a:pPr algn="r" rtl="1">
              <a:defRPr/>
            </a:pPr>
            <a:endParaRPr lang="en-US" sz="1600" dirty="0" smtClean="0">
              <a:latin typeface="Academy Engraved LET" pitchFamily="2" charset="0"/>
              <a:cs typeface="B Traffic" pitchFamily="2" charset="-78"/>
            </a:endParaRPr>
          </a:p>
          <a:p>
            <a:pPr algn="r" rtl="1">
              <a:defRPr/>
            </a:pPr>
            <a:r>
              <a:rPr lang="fa-IR" sz="3200" dirty="0" smtClean="0">
                <a:latin typeface="Academy Engraved LET" pitchFamily="2" charset="0"/>
                <a:cs typeface="B Traffic" pitchFamily="2" charset="-78"/>
              </a:rPr>
              <a:t>چگونه باید آماده شد ؟ </a:t>
            </a:r>
            <a:br>
              <a:rPr lang="fa-IR" sz="3200" dirty="0" smtClean="0">
                <a:latin typeface="Academy Engraved LET" pitchFamily="2" charset="0"/>
                <a:cs typeface="B Traffic" pitchFamily="2" charset="-78"/>
              </a:rPr>
            </a:br>
            <a:r>
              <a:rPr lang="fa-IR" sz="3200" dirty="0" smtClean="0">
                <a:latin typeface="Academy Engraved LET" pitchFamily="2" charset="0"/>
                <a:cs typeface="B Traffic" pitchFamily="2" charset="-78"/>
              </a:rPr>
              <a:t>آمادگی در برابر حوادث و مخاطرات چگونه بدست می آید؟</a:t>
            </a:r>
            <a:endParaRPr lang="en-US" sz="3200" dirty="0" smtClean="0">
              <a:latin typeface="Academy Engraved LET" pitchFamily="2" charset="0"/>
              <a:cs typeface="B Traffic" pitchFamily="2" charset="-78"/>
            </a:endParaRPr>
          </a:p>
          <a:p>
            <a:pPr algn="r" rtl="1">
              <a:buNone/>
              <a:defRPr/>
            </a:pPr>
            <a:endParaRPr lang="fa-IR" sz="1200" dirty="0" smtClean="0">
              <a:latin typeface="Academy Engraved LET" pitchFamily="2" charset="0"/>
              <a:cs typeface="B Traffic" pitchFamily="2" charset="-78"/>
            </a:endParaRPr>
          </a:p>
          <a:p>
            <a:pPr lvl="2" algn="r" rtl="1">
              <a:buFont typeface="Courier New" pitchFamily="49" charset="0"/>
              <a:buChar char="o"/>
              <a:defRPr/>
            </a:pPr>
            <a:r>
              <a:rPr lang="fa-IR" sz="2719" b="1" dirty="0" smtClean="0">
                <a:solidFill>
                  <a:srgbClr val="0070C0"/>
                </a:solidFill>
                <a:latin typeface="Academy Engraved LET" pitchFamily="2" charset="0"/>
                <a:cs typeface="B Traffic" pitchFamily="2" charset="-78"/>
              </a:rPr>
              <a:t>کسب آموزش ها</a:t>
            </a:r>
            <a:endParaRPr lang="en-US" sz="2719" b="1" dirty="0" smtClean="0">
              <a:solidFill>
                <a:srgbClr val="0070C0"/>
              </a:solidFill>
              <a:latin typeface="Academy Engraved LET" pitchFamily="2" charset="0"/>
              <a:cs typeface="B Traffic" pitchFamily="2" charset="-78"/>
            </a:endParaRPr>
          </a:p>
          <a:p>
            <a:pPr lvl="2" algn="r" rtl="1">
              <a:buFont typeface="Courier New" pitchFamily="49" charset="0"/>
              <a:buChar char="o"/>
              <a:defRPr/>
            </a:pPr>
            <a:r>
              <a:rPr lang="fa-IR" sz="2719" b="1" dirty="0" smtClean="0">
                <a:solidFill>
                  <a:srgbClr val="0070C0"/>
                </a:solidFill>
                <a:latin typeface="Academy Engraved LET" pitchFamily="2" charset="0"/>
                <a:cs typeface="B Traffic" pitchFamily="2" charset="-78"/>
              </a:rPr>
              <a:t> تهیه لوازم و تجهیزات</a:t>
            </a:r>
            <a:endParaRPr lang="en-US" sz="2719" b="1" dirty="0" smtClean="0">
              <a:solidFill>
                <a:srgbClr val="0070C0"/>
              </a:solidFill>
              <a:latin typeface="Academy Engraved LET" pitchFamily="2" charset="0"/>
              <a:cs typeface="B Traffic" pitchFamily="2" charset="-78"/>
            </a:endParaRPr>
          </a:p>
          <a:p>
            <a:pPr lvl="2" algn="r" rtl="1">
              <a:buFont typeface="Courier New" pitchFamily="49" charset="0"/>
              <a:buChar char="o"/>
              <a:defRPr/>
            </a:pPr>
            <a:r>
              <a:rPr lang="fa-IR" sz="2719" b="1" dirty="0" smtClean="0">
                <a:solidFill>
                  <a:srgbClr val="0070C0"/>
                </a:solidFill>
                <a:latin typeface="Academy Engraved LET" pitchFamily="2" charset="0"/>
                <a:cs typeface="B Traffic" pitchFamily="2" charset="-78"/>
              </a:rPr>
              <a:t>تمرین و تکرار</a:t>
            </a:r>
          </a:p>
        </p:txBody>
      </p:sp>
      <p:sp>
        <p:nvSpPr>
          <p:cNvPr id="5" name="Rectangle 4">
            <a:hlinkClick r:id="rId2" action="ppaction://hlinksldjump"/>
          </p:cNvPr>
          <p:cNvSpPr/>
          <p:nvPr/>
        </p:nvSpPr>
        <p:spPr>
          <a:xfrm rot="19751923">
            <a:off x="50279" y="230571"/>
            <a:ext cx="731520" cy="274320"/>
          </a:xfrm>
          <a:prstGeom prst="rect">
            <a:avLst/>
          </a:prstGeom>
          <a:noFill/>
        </p:spPr>
        <p:txBody>
          <a:bodyPr wrap="square">
            <a:spAutoFit/>
          </a:bodyPr>
          <a:lstStyle/>
          <a:p>
            <a:pPr defTabSz="1007943" rtl="1">
              <a:lnSpc>
                <a:spcPct val="90000"/>
              </a:lnSpc>
              <a:spcBef>
                <a:spcPct val="0"/>
              </a:spcBef>
            </a:pPr>
            <a:r>
              <a:rPr lang="fa-IR" sz="1400" dirty="0" smtClean="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04520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چرا آمادگی؟</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3200" dirty="0" smtClean="0">
                <a:cs typeface="B Traffic" panose="00000400000000000000" pitchFamily="2" charset="-78"/>
              </a:rPr>
              <a:t>مخاطره چیست؟ </a:t>
            </a:r>
          </a:p>
          <a:p>
            <a:pPr marL="0" indent="0" algn="just" rtl="1">
              <a:lnSpc>
                <a:spcPct val="150000"/>
              </a:lnSpc>
              <a:buNone/>
            </a:pPr>
            <a:r>
              <a:rPr lang="fa-IR" sz="3200" dirty="0">
                <a:cs typeface="B Traffic" panose="00000400000000000000" pitchFamily="2" charset="-78"/>
              </a:rPr>
              <a:t>هرچیزی که بتواند باعث آسیب یا خسارت </a:t>
            </a:r>
            <a:r>
              <a:rPr lang="fa-IR" sz="3200" dirty="0" smtClean="0">
                <a:cs typeface="B Traffic" panose="00000400000000000000" pitchFamily="2" charset="-78"/>
              </a:rPr>
              <a:t>شود، </a:t>
            </a:r>
            <a:r>
              <a:rPr lang="fa-IR" sz="3200" dirty="0" smtClean="0">
                <a:solidFill>
                  <a:srgbClr val="FF0000"/>
                </a:solidFill>
                <a:effectLst>
                  <a:outerShdw blurRad="38100" dist="38100" dir="2700000" algn="tl">
                    <a:srgbClr val="000000">
                      <a:alpha val="43137"/>
                    </a:srgbClr>
                  </a:outerShdw>
                </a:effectLst>
                <a:cs typeface="B Traffic" panose="00000400000000000000" pitchFamily="2" charset="-78"/>
              </a:rPr>
              <a:t>مخاطره</a:t>
            </a:r>
            <a:r>
              <a:rPr lang="fa-IR" sz="3200" dirty="0" smtClean="0">
                <a:cs typeface="B Traffic" panose="00000400000000000000" pitchFamily="2" charset="-78"/>
              </a:rPr>
              <a:t> یا </a:t>
            </a:r>
            <a:r>
              <a:rPr lang="en-US" sz="3200" dirty="0" smtClean="0">
                <a:solidFill>
                  <a:srgbClr val="FF0000"/>
                </a:solidFill>
                <a:effectLst>
                  <a:outerShdw blurRad="38100" dist="38100" dir="2700000" algn="tl">
                    <a:srgbClr val="000000">
                      <a:alpha val="43137"/>
                    </a:srgbClr>
                  </a:outerShdw>
                </a:effectLst>
                <a:cs typeface="B Traffic" panose="00000400000000000000" pitchFamily="2" charset="-78"/>
              </a:rPr>
              <a:t>Hazard</a:t>
            </a:r>
            <a:r>
              <a:rPr lang="fa-IR" sz="3200" dirty="0" smtClean="0">
                <a:effectLst>
                  <a:outerShdw blurRad="38100" dist="38100" dir="2700000" algn="tl">
                    <a:srgbClr val="000000">
                      <a:alpha val="43137"/>
                    </a:srgbClr>
                  </a:outerShdw>
                </a:effectLst>
                <a:cs typeface="B Traffic" panose="00000400000000000000" pitchFamily="2" charset="-78"/>
              </a:rPr>
              <a:t> </a:t>
            </a:r>
            <a:r>
              <a:rPr lang="fa-IR" sz="3200" dirty="0" smtClean="0">
                <a:cs typeface="B Traffic" panose="00000400000000000000" pitchFamily="2" charset="-78"/>
              </a:rPr>
              <a:t>نامیده می شود</a:t>
            </a:r>
            <a:r>
              <a:rPr lang="fa-IR" sz="3200" dirty="0">
                <a:cs typeface="B Traffic" panose="00000400000000000000" pitchFamily="2" charset="-78"/>
              </a:rPr>
              <a:t>.</a:t>
            </a:r>
          </a:p>
          <a:p>
            <a:pPr marL="0" indent="0" algn="just" rtl="1">
              <a:lnSpc>
                <a:spcPct val="150000"/>
              </a:lnSpc>
              <a:buNone/>
            </a:pPr>
            <a:r>
              <a:rPr lang="fa-IR" sz="3200" dirty="0">
                <a:cs typeface="B Traffic" panose="00000400000000000000" pitchFamily="2" charset="-78"/>
              </a:rPr>
              <a:t>این آسیب یا خسارت </a:t>
            </a:r>
            <a:r>
              <a:rPr lang="fa-IR" sz="3200" dirty="0" smtClean="0">
                <a:cs typeface="B Traffic" panose="00000400000000000000" pitchFamily="2" charset="-78"/>
              </a:rPr>
              <a:t>می تواند </a:t>
            </a:r>
            <a:r>
              <a:rPr lang="fa-IR" sz="3200" dirty="0">
                <a:cs typeface="B Traffic" panose="00000400000000000000" pitchFamily="2" charset="-78"/>
              </a:rPr>
              <a:t>جانی یا مالی </a:t>
            </a:r>
            <a:r>
              <a:rPr lang="fa-IR" sz="3200" dirty="0" smtClean="0">
                <a:cs typeface="B Traffic" panose="00000400000000000000" pitchFamily="2" charset="-78"/>
              </a:rPr>
              <a:t>و یا </a:t>
            </a:r>
            <a:r>
              <a:rPr lang="fa-IR" sz="3200" dirty="0">
                <a:cs typeface="B Traffic" panose="00000400000000000000" pitchFamily="2" charset="-78"/>
              </a:rPr>
              <a:t>عامل اختلال در روال عادی </a:t>
            </a:r>
            <a:r>
              <a:rPr lang="fa-IR" sz="3200" dirty="0" smtClean="0">
                <a:cs typeface="B Traffic" panose="00000400000000000000" pitchFamily="2" charset="-78"/>
              </a:rPr>
              <a:t>کارها و خدمات </a:t>
            </a:r>
            <a:r>
              <a:rPr lang="fa-IR" sz="3200" dirty="0">
                <a:cs typeface="B Traffic" panose="00000400000000000000" pitchFamily="2" charset="-78"/>
              </a:rPr>
              <a:t>باشد</a:t>
            </a:r>
            <a:r>
              <a:rPr lang="fa-IR" sz="3200" dirty="0" smtClean="0">
                <a:cs typeface="B Traffic" panose="00000400000000000000" pitchFamily="2" charset="-78"/>
              </a:rPr>
              <a:t>.</a:t>
            </a:r>
            <a:endParaRPr lang="en-US" sz="3200" dirty="0">
              <a:cs typeface="B Traffic" panose="00000400000000000000" pitchFamily="2" charset="-78"/>
            </a:endParaRPr>
          </a:p>
        </p:txBody>
      </p:sp>
      <p:sp>
        <p:nvSpPr>
          <p:cNvPr id="6" name="Rectangle 5">
            <a:hlinkClick r:id="rId2" action="ppaction://hlinksldjump"/>
          </p:cNvPr>
          <p:cNvSpPr/>
          <p:nvPr/>
        </p:nvSpPr>
        <p:spPr>
          <a:xfrm rot="19751923">
            <a:off x="50279" y="230571"/>
            <a:ext cx="731520" cy="274320"/>
          </a:xfrm>
          <a:prstGeom prst="rect">
            <a:avLst/>
          </a:prstGeom>
          <a:noFill/>
        </p:spPr>
        <p:txBody>
          <a:bodyPr wrap="square">
            <a:spAutoFit/>
          </a:bodyPr>
          <a:lstStyle/>
          <a:p>
            <a:pPr defTabSz="1007943" rtl="1">
              <a:lnSpc>
                <a:spcPct val="90000"/>
              </a:lnSpc>
              <a:spcBef>
                <a:spcPct val="0"/>
              </a:spcBef>
            </a:pPr>
            <a:r>
              <a:rPr lang="fa-IR" sz="1400" dirty="0" smtClean="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1799732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چرا آمادگی؟</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3200" dirty="0" smtClean="0">
                <a:cs typeface="B Traffic" panose="00000400000000000000" pitchFamily="2" charset="-78"/>
              </a:rPr>
              <a:t>فواید آمادگی عمومی در برابر حوادث و بلایا</a:t>
            </a:r>
            <a:endParaRPr lang="en-US" sz="3200" dirty="0" smtClean="0">
              <a:cs typeface="B Traffic" panose="00000400000000000000" pitchFamily="2" charset="-78"/>
            </a:endParaRPr>
          </a:p>
          <a:p>
            <a:pPr marL="0" indent="0" algn="just" rtl="1">
              <a:lnSpc>
                <a:spcPct val="150000"/>
              </a:lnSpc>
              <a:buNone/>
            </a:pPr>
            <a:r>
              <a:rPr lang="fa-IR" sz="3200" dirty="0" smtClean="0">
                <a:solidFill>
                  <a:srgbClr val="FF0000"/>
                </a:solidFill>
                <a:cs typeface="B Traffic" panose="00000400000000000000" pitchFamily="2" charset="-78"/>
              </a:rPr>
              <a:t>الف-کاهش </a:t>
            </a:r>
            <a:r>
              <a:rPr lang="fa-IR" sz="3200" dirty="0">
                <a:solidFill>
                  <a:srgbClr val="FF0000"/>
                </a:solidFill>
                <a:cs typeface="B Traffic" panose="00000400000000000000" pitchFamily="2" charset="-78"/>
              </a:rPr>
              <a:t>ترس و </a:t>
            </a:r>
            <a:r>
              <a:rPr lang="fa-IR" sz="3200" dirty="0" smtClean="0">
                <a:solidFill>
                  <a:srgbClr val="FF0000"/>
                </a:solidFill>
                <a:cs typeface="B Traffic" panose="00000400000000000000" pitchFamily="2" charset="-78"/>
              </a:rPr>
              <a:t>اضطراب</a:t>
            </a:r>
            <a:r>
              <a:rPr lang="en-US" sz="3200" dirty="0" smtClean="0">
                <a:solidFill>
                  <a:srgbClr val="FF0000"/>
                </a:solidFill>
                <a:cs typeface="B Traffic" panose="00000400000000000000" pitchFamily="2" charset="-78"/>
              </a:rPr>
              <a:t>  </a:t>
            </a:r>
            <a:r>
              <a:rPr lang="fa-IR" sz="3200" dirty="0" smtClean="0">
                <a:solidFill>
                  <a:srgbClr val="FF0000"/>
                </a:solidFill>
                <a:cs typeface="B Traffic" panose="00000400000000000000" pitchFamily="2" charset="-78"/>
              </a:rPr>
              <a:t>مردم</a:t>
            </a:r>
          </a:p>
          <a:p>
            <a:pPr lvl="1" algn="just" rtl="1">
              <a:lnSpc>
                <a:spcPct val="100000"/>
              </a:lnSpc>
              <a:buFont typeface="Courier New" panose="02070309020205020404" pitchFamily="49" charset="0"/>
              <a:buChar char="o"/>
            </a:pPr>
            <a:r>
              <a:rPr lang="fa-IR" sz="2760" dirty="0" smtClean="0">
                <a:solidFill>
                  <a:schemeClr val="accent5">
                    <a:lumMod val="75000"/>
                  </a:schemeClr>
                </a:solidFill>
                <a:cs typeface="B Traffic" panose="00000400000000000000" pitchFamily="2" charset="-78"/>
              </a:rPr>
              <a:t>شهروندان بدانند چه باید بکنند </a:t>
            </a:r>
          </a:p>
          <a:p>
            <a:pPr lvl="1" algn="just" rtl="1">
              <a:lnSpc>
                <a:spcPct val="100000"/>
              </a:lnSpc>
              <a:buFont typeface="Courier New" panose="02070309020205020404" pitchFamily="49" charset="0"/>
              <a:buChar char="o"/>
            </a:pPr>
            <a:r>
              <a:rPr lang="fa-IR" sz="2760" dirty="0" smtClean="0">
                <a:solidFill>
                  <a:schemeClr val="accent5">
                    <a:lumMod val="75000"/>
                  </a:schemeClr>
                </a:solidFill>
                <a:cs typeface="B Traffic" panose="00000400000000000000" pitchFamily="2" charset="-78"/>
              </a:rPr>
              <a:t>مردم باید بدانند به هنگام سوانح به کجا پناه ببرند و چه کنند</a:t>
            </a:r>
          </a:p>
          <a:p>
            <a:pPr lvl="1" algn="just" rtl="1">
              <a:lnSpc>
                <a:spcPct val="100000"/>
              </a:lnSpc>
              <a:buFont typeface="Courier New" panose="02070309020205020404" pitchFamily="49" charset="0"/>
              <a:buChar char="o"/>
            </a:pPr>
            <a:r>
              <a:rPr lang="fa-IR" sz="2760" dirty="0" smtClean="0">
                <a:solidFill>
                  <a:schemeClr val="accent5">
                    <a:lumMod val="75000"/>
                  </a:schemeClr>
                </a:solidFill>
                <a:cs typeface="B Traffic" panose="00000400000000000000" pitchFamily="2" charset="-78"/>
              </a:rPr>
              <a:t>مردم باید بدانند نیازهای اولیه پزشکی خود را چکونه رفع کنند</a:t>
            </a:r>
            <a:endParaRPr lang="fa-IR" sz="2760" dirty="0">
              <a:solidFill>
                <a:schemeClr val="accent5">
                  <a:lumMod val="75000"/>
                </a:schemeClr>
              </a:solidFill>
              <a:cs typeface="B Traffic" panose="00000400000000000000" pitchFamily="2" charset="-78"/>
            </a:endParaRPr>
          </a:p>
          <a:p>
            <a:pPr marL="0" indent="0" algn="just" rtl="1">
              <a:lnSpc>
                <a:spcPct val="150000"/>
              </a:lnSpc>
              <a:buNone/>
            </a:pPr>
            <a:r>
              <a:rPr lang="fa-IR" sz="3200" dirty="0" smtClean="0">
                <a:solidFill>
                  <a:srgbClr val="FF0000"/>
                </a:solidFill>
                <a:cs typeface="B Traffic" panose="00000400000000000000" pitchFamily="2" charset="-78"/>
              </a:rPr>
              <a:t>ب- کاهش خسارات ناشی از سوانح</a:t>
            </a:r>
          </a:p>
          <a:p>
            <a:pPr lvl="1" algn="just" rtl="1">
              <a:lnSpc>
                <a:spcPct val="100000"/>
              </a:lnSpc>
              <a:buFont typeface="Courier New" panose="02070309020205020404" pitchFamily="49" charset="0"/>
              <a:buChar char="o"/>
            </a:pPr>
            <a:r>
              <a:rPr lang="fa-IR" sz="2760" dirty="0" smtClean="0">
                <a:solidFill>
                  <a:schemeClr val="accent5">
                    <a:lumMod val="75000"/>
                  </a:schemeClr>
                </a:solidFill>
                <a:cs typeface="B Traffic" panose="00000400000000000000" pitchFamily="2" charset="-78"/>
              </a:rPr>
              <a:t>ساخت سیل بند، جابجایی محل سکونت، محکم کردن وسایل منزل</a:t>
            </a:r>
            <a:endParaRPr lang="fa-IR" sz="2760" dirty="0">
              <a:solidFill>
                <a:schemeClr val="accent5">
                  <a:lumMod val="75000"/>
                </a:schemeClr>
              </a:solidFill>
              <a:cs typeface="B Traffic" panose="00000400000000000000" pitchFamily="2" charset="-78"/>
            </a:endParaRPr>
          </a:p>
          <a:p>
            <a:pPr lvl="1" algn="just" rtl="1">
              <a:lnSpc>
                <a:spcPct val="100000"/>
              </a:lnSpc>
              <a:buFont typeface="Courier New" panose="02070309020205020404" pitchFamily="49" charset="0"/>
              <a:buChar char="o"/>
            </a:pPr>
            <a:r>
              <a:rPr lang="fa-IR" sz="2760" dirty="0" smtClean="0">
                <a:solidFill>
                  <a:schemeClr val="accent5">
                    <a:lumMod val="75000"/>
                  </a:schemeClr>
                </a:solidFill>
                <a:cs typeface="B Traffic" panose="00000400000000000000" pitchFamily="2" charset="-78"/>
              </a:rPr>
              <a:t>دور شدن از گزند خطر</a:t>
            </a:r>
            <a:endParaRPr lang="fa-IR" sz="2760" dirty="0">
              <a:solidFill>
                <a:schemeClr val="accent5">
                  <a:lumMod val="75000"/>
                </a:schemeClr>
              </a:solidFill>
              <a:cs typeface="B Traffic" panose="00000400000000000000" pitchFamily="2" charset="-78"/>
            </a:endParaRPr>
          </a:p>
          <a:p>
            <a:pPr marL="0" indent="0" algn="just" rtl="1">
              <a:lnSpc>
                <a:spcPct val="150000"/>
              </a:lnSpc>
              <a:buNone/>
            </a:pPr>
            <a:endParaRPr lang="fa-IR" sz="3200" dirty="0" smtClean="0">
              <a:solidFill>
                <a:schemeClr val="accent5">
                  <a:lumMod val="75000"/>
                </a:schemeClr>
              </a:solidFill>
              <a:cs typeface="B Traffic" panose="00000400000000000000" pitchFamily="2" charset="-78"/>
            </a:endParaRPr>
          </a:p>
        </p:txBody>
      </p:sp>
    </p:spTree>
    <p:extLst>
      <p:ext uri="{BB962C8B-B14F-4D97-AF65-F5344CB8AC3E}">
        <p14:creationId xmlns:p14="http://schemas.microsoft.com/office/powerpoint/2010/main" val="161379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smtClean="0">
                <a:solidFill>
                  <a:schemeClr val="bg1"/>
                </a:solidFill>
                <a:cs typeface="B Titr" panose="00000700000000000000" pitchFamily="2" charset="-78"/>
              </a:rPr>
              <a:t>چرا آمادگی؟</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pPr>
            <a:r>
              <a:rPr lang="fa-IR" sz="3200" dirty="0" smtClean="0">
                <a:cs typeface="B Traffic" panose="00000400000000000000" pitchFamily="2" charset="-78"/>
              </a:rPr>
              <a:t>چرا آمادگی ضرورت دارد؟</a:t>
            </a:r>
            <a:endParaRPr lang="en-US" sz="3200" dirty="0" smtClean="0">
              <a:cs typeface="B Traffic" panose="00000400000000000000" pitchFamily="2" charset="-78"/>
            </a:endParaRPr>
          </a:p>
          <a:p>
            <a:pPr marL="457200" indent="-457200" algn="justLow" rtl="1">
              <a:lnSpc>
                <a:spcPct val="150000"/>
              </a:lnSpc>
              <a:buNone/>
            </a:pPr>
            <a:r>
              <a:rPr lang="fa-IR" sz="3200" dirty="0" smtClean="0">
                <a:cs typeface="B Traffic" panose="00000400000000000000" pitchFamily="2" charset="-78"/>
              </a:rPr>
              <a:t>الف-خطر از دست رفتن جان شهروندان به علت سوانح و بلایا و عواقب طولانی مدت آسیب ها برای مردم و امکانات جامعه </a:t>
            </a:r>
          </a:p>
          <a:p>
            <a:pPr marL="457200" indent="-457200" algn="justLow" rtl="1">
              <a:lnSpc>
                <a:spcPct val="150000"/>
              </a:lnSpc>
              <a:buNone/>
            </a:pPr>
            <a:r>
              <a:rPr lang="fa-IR" sz="3200" dirty="0">
                <a:cs typeface="B Traffic" panose="00000400000000000000" pitchFamily="2" charset="-78"/>
              </a:rPr>
              <a:t>ب- امکان دارد امداد رسانان به سرعت نتوانند در محل سانحه حاضر شوند و خود مردم باید آماده باشند.</a:t>
            </a:r>
          </a:p>
        </p:txBody>
      </p:sp>
    </p:spTree>
    <p:extLst>
      <p:ext uri="{BB962C8B-B14F-4D97-AF65-F5344CB8AC3E}">
        <p14:creationId xmlns:p14="http://schemas.microsoft.com/office/powerpoint/2010/main" val="390804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isaster" id="{974DF741-828A-430C-9FB9-E4DDA7A1CDF9}" vid="{13991505-A576-41F2-828D-DDF2275428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Disaster</Template>
  <TotalTime>2712</TotalTime>
  <Words>2275</Words>
  <Application>Microsoft Office PowerPoint</Application>
  <PresentationFormat>Custom</PresentationFormat>
  <Paragraphs>274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Disaster</vt:lpstr>
      <vt:lpstr>PowerPoint Presentation</vt:lpstr>
      <vt:lpstr>اهداف آموزشی دوره</vt:lpstr>
      <vt:lpstr>PowerPoint Presentation</vt:lpstr>
      <vt:lpstr>جلسه اول</vt:lpstr>
      <vt:lpstr>PowerPoint Presentation</vt:lpstr>
      <vt:lpstr>ضرورت آمادگی در مخاطرات</vt:lpstr>
      <vt:lpstr>چرا آمادگی؟</vt:lpstr>
      <vt:lpstr>چرا آمادگی؟</vt:lpstr>
      <vt:lpstr>چرا آمادگی؟</vt:lpstr>
      <vt:lpstr>چرا آمادگی؟</vt:lpstr>
      <vt:lpstr>چرا آمادگی؟</vt:lpstr>
      <vt:lpstr>چرا آمادگی؟</vt:lpstr>
      <vt:lpstr>PowerPoint Presentation</vt:lpstr>
      <vt:lpstr>آماده شوید</vt:lpstr>
      <vt:lpstr>PowerPoint Presentation</vt:lpstr>
      <vt:lpstr>آماده شوید</vt:lpstr>
      <vt:lpstr>آماده شوید</vt:lpstr>
      <vt:lpstr>آماده شوید</vt:lpstr>
      <vt:lpstr>آماده شوید</vt:lpstr>
      <vt:lpstr>آماده شوید</vt:lpstr>
      <vt:lpstr>آماده شوید</vt:lpstr>
      <vt:lpstr>آماده شوید</vt:lpstr>
      <vt:lpstr>آماده شوید</vt:lpstr>
      <vt:lpstr>آماده شوید</vt:lpstr>
      <vt:lpstr>نتایج پژوهش ها چه می‌گوید؟ </vt:lpstr>
      <vt:lpstr>نتایج پژوهش ها چه می‌گوید؟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چرا آمادگی</dc:title>
  <dc:creator>Farid</dc:creator>
  <cp:lastModifiedBy>Akram Razmpour</cp:lastModifiedBy>
  <cp:revision>193</cp:revision>
  <dcterms:created xsi:type="dcterms:W3CDTF">2019-08-30T17:16:46Z</dcterms:created>
  <dcterms:modified xsi:type="dcterms:W3CDTF">2022-05-31T06:27:05Z</dcterms:modified>
</cp:coreProperties>
</file>