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66" r:id="rId2"/>
    <p:sldId id="260" r:id="rId3"/>
    <p:sldId id="256" r:id="rId4"/>
    <p:sldId id="315" r:id="rId5"/>
    <p:sldId id="313" r:id="rId6"/>
    <p:sldId id="316" r:id="rId7"/>
    <p:sldId id="318" r:id="rId8"/>
    <p:sldId id="319" r:id="rId9"/>
    <p:sldId id="320" r:id="rId10"/>
    <p:sldId id="321" r:id="rId11"/>
    <p:sldId id="322" r:id="rId12"/>
    <p:sldId id="365" r:id="rId13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9642" autoAdjust="0"/>
  </p:normalViewPr>
  <p:slideViewPr>
    <p:cSldViewPr snapToGrid="0">
      <p:cViewPr varScale="1">
        <p:scale>
          <a:sx n="63" d="100"/>
          <a:sy n="63" d="100"/>
        </p:scale>
        <p:origin x="-1272" y="-10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69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DC90-53FD-4878-97ED-6F56D53F72FD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4CCC-2FC9-4D39-BC56-8642AE2EA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0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9A64-4BED-4649-8CC7-BF8EB4287DE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147E2-C6DD-4FCA-A77E-D89DB0CF1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0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B76-605F-4D2F-8624-E2E5A6AE30D9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9CBE-0855-4AC7-8B51-F0A4422BFF36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6F4-65CD-4ED6-82EE-97A152DD84AB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2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335BE-61A7-475D-8529-7B84D0D0CDBB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3AF8-B8DA-488D-BFCC-98F9BF7E53A8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488E-56D8-45B2-9D7C-9DA49CA5D99A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42A4-1C43-4429-98CA-C4CA6536F464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94F7-EA06-481D-893A-B84BED1533A2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2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B51-14CA-44B3-BA79-C4A200064E87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A3AA-E429-49FC-A52C-DE0F39DC43A9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08DE-B850-47B5-870D-3ABF01E31CF4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92022-697C-495D-85CF-87802BE1FF31}" type="datetime1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E8C0-3224-4778-871B-5C6456A8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9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426464"/>
            <a:ext cx="9188655" cy="530352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ترسیم نقشه خطر و راه های خروج اضطراری در زلزله:</a:t>
            </a:r>
          </a:p>
          <a:p>
            <a:pPr algn="r" rtl="1" fontAlgn="base">
              <a:lnSpc>
                <a:spcPct val="115000"/>
              </a:lnSpc>
              <a:buNone/>
            </a:pPr>
            <a:endParaRPr lang="fa-IR" sz="11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5- نقاط پرخطر را با علامت ضربدر قرمز رنگ (</a:t>
            </a:r>
            <a:r>
              <a:rPr lang="fa-IR" sz="36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×</a:t>
            </a:r>
            <a:r>
              <a:rPr lang="fa-IR" sz="2400" dirty="0" smtClean="0">
                <a:cs typeface="B Traffic" panose="00000400000000000000" pitchFamily="2" charset="-78"/>
              </a:rPr>
              <a:t>)</a:t>
            </a:r>
            <a:endParaRPr lang="en-US" sz="24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مشخص کنید. </a:t>
            </a:r>
            <a:r>
              <a:rPr lang="ar-SA" sz="2400" dirty="0" smtClean="0">
                <a:cs typeface="B Traffic" panose="00000400000000000000" pitchFamily="2" charset="-78"/>
              </a:rPr>
              <a:t>این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نقاط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عبارتند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از مکان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هر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شیء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سنگین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endParaRPr lang="en-US" sz="24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ar-SA" sz="2400" dirty="0" smtClean="0">
                <a:cs typeface="B Traffic" panose="00000400000000000000" pitchFamily="2" charset="-78"/>
              </a:rPr>
              <a:t>یا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برنده‌ای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که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امکان جا به جایی،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افتادن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یا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پرت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شدن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دارد.</a:t>
            </a:r>
            <a:endParaRPr lang="en-US" sz="24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00000"/>
              </a:lnSpc>
              <a:buNone/>
            </a:pPr>
            <a:r>
              <a:rPr lang="ar-SA" sz="2400" dirty="0" smtClean="0">
                <a:cs typeface="B Traffic" panose="00000400000000000000" pitchFamily="2" charset="-78"/>
              </a:rPr>
              <a:t>مانند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شیشه،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بوفه،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لوازم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ar-SA" sz="2400" dirty="0" smtClean="0">
                <a:cs typeface="B Traffic" panose="00000400000000000000" pitchFamily="2" charset="-78"/>
              </a:rPr>
              <a:t>دکوری،</a:t>
            </a:r>
            <a:r>
              <a:rPr lang="fa-IR" sz="2400" dirty="0" smtClean="0">
                <a:cs typeface="B Traffic" panose="00000400000000000000" pitchFamily="2" charset="-78"/>
              </a:rPr>
              <a:t> </a:t>
            </a:r>
            <a:r>
              <a:rPr lang="en-US" sz="2400" dirty="0" smtClean="0">
                <a:cs typeface="B Traffic" panose="00000400000000000000" pitchFamily="2" charset="-78"/>
              </a:rPr>
              <a:t> ...</a:t>
            </a:r>
          </a:p>
          <a:p>
            <a:pPr algn="r" rtl="1" fontAlgn="base">
              <a:lnSpc>
                <a:spcPct val="100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6- نقاط امن برای پناه گرفتن را با علامت علاو</a:t>
            </a:r>
            <a:r>
              <a:rPr lang="fa-IR" sz="2400" dirty="0">
                <a:cs typeface="B Traffic" panose="00000400000000000000" pitchFamily="2" charset="-78"/>
              </a:rPr>
              <a:t>ه</a:t>
            </a:r>
            <a:r>
              <a:rPr lang="fa-IR" sz="2400" dirty="0" smtClean="0">
                <a:cs typeface="B Traffic" panose="00000400000000000000" pitchFamily="2" charset="-78"/>
              </a:rPr>
              <a:t> سبز رنگ (</a:t>
            </a:r>
            <a:r>
              <a:rPr lang="fa-IR" sz="4400" dirty="0" smtClean="0">
                <a:solidFill>
                  <a:srgbClr val="00B050"/>
                </a:solidFill>
                <a:cs typeface="B Traffic" panose="00000400000000000000" pitchFamily="2" charset="-78"/>
              </a:rPr>
              <a:t>+</a:t>
            </a:r>
            <a:r>
              <a:rPr lang="fa-IR" sz="2400" dirty="0" smtClean="0">
                <a:cs typeface="B Traffic" panose="00000400000000000000" pitchFamily="2" charset="-78"/>
              </a:rPr>
              <a:t>) مشخص کنید. </a:t>
            </a:r>
          </a:p>
          <a:p>
            <a:pPr algn="r" rtl="1" fontAlgn="base">
              <a:lnSpc>
                <a:spcPct val="100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مانند زیر میز محکم، کنج سه گوش دیوار، کنار ستون، </a:t>
            </a:r>
            <a:r>
              <a:rPr lang="en-US" sz="2400" dirty="0" smtClean="0">
                <a:cs typeface="B Traffic" panose="00000400000000000000" pitchFamily="2" charset="-78"/>
              </a:rPr>
              <a:t> ...</a:t>
            </a: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توجه</a:t>
            </a:r>
            <a:r>
              <a:rPr lang="fa-IR" sz="24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: باید نقاط خطر را باید شناسایی و با اقدامات درست برطرف کنید</a:t>
            </a:r>
            <a:r>
              <a:rPr lang="fa-IR" sz="2400" dirty="0" smtClean="0">
                <a:solidFill>
                  <a:srgbClr val="0070C0"/>
                </a:solidFill>
                <a:latin typeface="Times New Roman"/>
                <a:ea typeface="Times New Roman"/>
                <a:cs typeface="B Nazanin"/>
              </a:rPr>
              <a:t>.</a:t>
            </a:r>
            <a:endParaRPr lang="en-US" sz="2400" dirty="0" smtClean="0">
              <a:solidFill>
                <a:srgbClr val="0070C0"/>
              </a:solidFill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743712"/>
            <a:ext cx="9582912" cy="68275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آماده شوید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2" descr="F:\Pictures\Khadem\Caution\Tarh Khadem Chap\02SafeNonSafe.jpg"/>
          <p:cNvPicPr>
            <a:picLocks noChangeAspect="1" noChangeArrowheads="1"/>
          </p:cNvPicPr>
          <p:nvPr/>
        </p:nvPicPr>
        <p:blipFill rotWithShape="1">
          <a:blip r:embed="rId2" cstate="print"/>
          <a:srcRect l="9900" t="20942" r="9687" b="18736"/>
          <a:stretch/>
        </p:blipFill>
        <p:spPr bwMode="auto">
          <a:xfrm>
            <a:off x="556719" y="1622655"/>
            <a:ext cx="3105094" cy="336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743712"/>
            <a:ext cx="9582912" cy="68275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آماده شوید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426464"/>
            <a:ext cx="9188655" cy="530352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ترسیم نقشه خطر و راه های خروج اضطراری در سیل:</a:t>
            </a: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به ترتیب زیر عمل کنید:</a:t>
            </a:r>
            <a:endParaRPr lang="en-US" sz="2400" dirty="0" smtClean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1- محدوده منطقه یا محله زندگی خود را با خطوط ساده مشخص کنید.</a:t>
            </a:r>
            <a:endParaRPr lang="en-US" sz="2400" dirty="0" smtClean="0">
              <a:ea typeface="Calibri"/>
              <a:cs typeface="B Traffic" pitchFamily="2" charset="-78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2- نقاط مهم منطقه یا محلة زندگی‌تان (مانند مسجد، مدرسه، بزرگراه، پل و ...) را مشخص کنید.</a:t>
            </a:r>
            <a:endParaRPr lang="en-US" sz="2400" dirty="0" smtClean="0">
              <a:ea typeface="Calibri"/>
              <a:cs typeface="B Traffic" pitchFamily="2" charset="-78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3- مسیر احتمالی سیل را با فلش قرمز رنگ  نشان (</a:t>
            </a:r>
            <a:r>
              <a:rPr lang="fa-IR" sz="2400" dirty="0" smtClean="0">
                <a:solidFill>
                  <a:srgbClr val="FF0000"/>
                </a:solidFill>
                <a:latin typeface="Times New Roman"/>
                <a:ea typeface="Times New Roman"/>
                <a:cs typeface="B Traffic" pitchFamily="2" charset="-78"/>
                <a:sym typeface="Wingdings" panose="05000000000000000000" pitchFamily="2" charset="2"/>
              </a:rPr>
              <a:t></a:t>
            </a: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) دهید.</a:t>
            </a:r>
            <a:endParaRPr lang="en-US" sz="2400" dirty="0" smtClean="0">
              <a:ea typeface="Calibri"/>
              <a:cs typeface="B Traffic" pitchFamily="2" charset="-78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4- نقاط امن را با دایره سبز رنگ (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B Traffic" pitchFamily="2" charset="-78"/>
              </a:rPr>
              <a:t>O</a:t>
            </a: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 ) نشان دهید.</a:t>
            </a:r>
            <a:endParaRPr lang="en-US" sz="2400" dirty="0" smtClean="0">
              <a:ea typeface="Calibri"/>
              <a:cs typeface="B Traffic" pitchFamily="2" charset="-78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5- مسیر فرار از خطر سیل را با فلش آبی رنگ (</a:t>
            </a:r>
            <a:r>
              <a:rPr lang="fa-IR" sz="2400" dirty="0" smtClean="0">
                <a:solidFill>
                  <a:srgbClr val="0070C0"/>
                </a:solidFill>
                <a:latin typeface="Times New Roman"/>
                <a:ea typeface="Times New Roman"/>
                <a:cs typeface="B Traffic" pitchFamily="2" charset="-78"/>
                <a:sym typeface="Wingdings" panose="05000000000000000000" pitchFamily="2" charset="2"/>
              </a:rPr>
              <a:t></a:t>
            </a:r>
            <a:r>
              <a:rPr lang="fa-IR" sz="2400" dirty="0" smtClean="0">
                <a:solidFill>
                  <a:srgbClr val="000000"/>
                </a:solidFill>
                <a:latin typeface="Times New Roman"/>
                <a:ea typeface="Times New Roman"/>
                <a:cs typeface="B Traffic" pitchFamily="2" charset="-78"/>
              </a:rPr>
              <a:t>)  نشان دهید.</a:t>
            </a:r>
            <a:endParaRPr lang="en-US" sz="2400" dirty="0" smtClean="0">
              <a:ea typeface="Calibri"/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579120"/>
            <a:ext cx="2636520" cy="685800"/>
          </a:xfrm>
          <a:prstGeom prst="roundRect">
            <a:avLst>
              <a:gd name="adj" fmla="val 27778"/>
            </a:avLst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Traffic" pitchFamily="2" charset="-78"/>
              </a:rPr>
              <a:t>کار گروهی</a:t>
            </a:r>
            <a:endParaRPr lang="en-US" sz="3600" b="1" dirty="0"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6208163"/>
            <a:ext cx="7010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0070C0"/>
                </a:solidFill>
                <a:cs typeface="B Traffic" panose="00000400000000000000" pitchFamily="2" charset="-78"/>
              </a:rPr>
              <a:t>فراگیران برای زلزله و سیل نقشه خطر  رسم نمایند</a:t>
            </a:r>
          </a:p>
        </p:txBody>
      </p:sp>
      <p:sp>
        <p:nvSpPr>
          <p:cNvPr id="7" name="Rectangle 6"/>
          <p:cNvSpPr/>
          <p:nvPr/>
        </p:nvSpPr>
        <p:spPr>
          <a:xfrm>
            <a:off x="8519160" y="6192923"/>
            <a:ext cx="14782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0070C0"/>
                </a:solidFill>
                <a:cs typeface="B Traffic" panose="00000400000000000000" pitchFamily="2" charset="-78"/>
              </a:rPr>
              <a:t>کار گروهی:</a:t>
            </a:r>
          </a:p>
        </p:txBody>
      </p:sp>
    </p:spTree>
    <p:extLst>
      <p:ext uri="{BB962C8B-B14F-4D97-AF65-F5344CB8AC3E}">
        <p14:creationId xmlns:p14="http://schemas.microsoft.com/office/powerpoint/2010/main" val="24729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9320" y="3261360"/>
            <a:ext cx="368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smtClean="0">
                <a:solidFill>
                  <a:srgbClr val="FF0000"/>
                </a:solidFill>
                <a:cs typeface="B Titr" pitchFamily="2" charset="-78"/>
              </a:rPr>
              <a:t>جلسه سوم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60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1237197"/>
            <a:ext cx="7622215" cy="847635"/>
          </a:xfrm>
        </p:spPr>
        <p:txBody>
          <a:bodyPr>
            <a:no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جلسه سوم</a:t>
            </a:r>
            <a:endParaRPr lang="en-US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2952" y="2306463"/>
            <a:ext cx="7622215" cy="1293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1007943" rtl="1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28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  <a:hlinkClick r:id="rId4" action="ppaction://hlinksldjump"/>
              </a:rPr>
              <a:t>شناسایی محل‎های کم‎خطر </a:t>
            </a:r>
            <a:r>
              <a:rPr lang="fa-IR" sz="2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  <a:hlinkClick r:id="rId4" action="ppaction://hlinksldjump"/>
              </a:rPr>
              <a:t>و </a:t>
            </a:r>
            <a:r>
              <a:rPr lang="fa-IR" sz="2800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  <a:hlinkClick r:id="rId4" action="ppaction://hlinksldjump"/>
              </a:rPr>
              <a:t>پرخطر</a:t>
            </a:r>
            <a:endParaRPr lang="fa-IR" sz="2800" dirty="0" smtClean="0">
              <a:solidFill>
                <a:srgbClr val="FF0000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 algn="r" defTabSz="1007943" rtl="1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2800" dirty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  <a:hlinkClick r:id="rId5" action="ppaction://hlinksldjump"/>
              </a:rPr>
              <a:t>رسم و طراحی نقشه خطر بلایا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82" y="268224"/>
            <a:ext cx="9323338" cy="101267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شناسایی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محل‌های کم‌خطر </a:t>
            </a:r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و پرخطر</a:t>
            </a:r>
            <a:endParaRPr lang="en-US" sz="36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 rot="18501772">
            <a:off x="-100346" y="141490"/>
            <a:ext cx="681597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43" rtl="1">
              <a:lnSpc>
                <a:spcPct val="90000"/>
              </a:lnSpc>
              <a:spcBef>
                <a:spcPct val="0"/>
              </a:spcBef>
            </a:pPr>
            <a:r>
              <a:rPr lang="fa-IR" sz="1400" dirty="0">
                <a:latin typeface="Times New Roman"/>
                <a:ea typeface="Times New Roman"/>
                <a:cs typeface="B Titr" panose="00000700000000000000" pitchFamily="2" charset="-78"/>
              </a:rPr>
              <a:t>بازگشت</a:t>
            </a:r>
            <a:endParaRPr lang="en-US" sz="1400" dirty="0">
              <a:latin typeface="Times New Roman"/>
              <a:ea typeface="Times New Roman"/>
              <a:cs typeface="B Titr" panose="00000700000000000000" pitchFamily="2" charset="-78"/>
            </a:endParaRPr>
          </a:p>
        </p:txBody>
      </p:sp>
      <p:pic>
        <p:nvPicPr>
          <p:cNvPr id="1026" name="Picture 2" descr="C:\Users\afsharjoof\Desktop\earthquake-left-r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972" y="2420753"/>
            <a:ext cx="3046306" cy="1713548"/>
          </a:xfrm>
          <a:prstGeom prst="rect">
            <a:avLst/>
          </a:prstGeom>
          <a:noFill/>
        </p:spPr>
      </p:pic>
      <p:pic>
        <p:nvPicPr>
          <p:cNvPr id="7" name="Picture 6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9907" y="2467167"/>
            <a:ext cx="418271" cy="3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743712"/>
            <a:ext cx="9582912" cy="68275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آماده شوید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426464"/>
            <a:ext cx="9188655" cy="844296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شناسایی </a:t>
            </a: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محل‌های کم‌خطر </a:t>
            </a: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و </a:t>
            </a: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پرخطر </a:t>
            </a: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در زلزله و سیل:</a:t>
            </a:r>
            <a:endParaRPr lang="fa-IR" sz="2400" dirty="0">
              <a:solidFill>
                <a:srgbClr val="0070C0"/>
              </a:solidFill>
              <a:cs typeface="B Traffic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096" y="3550920"/>
            <a:ext cx="9188655" cy="2910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51986" marR="0" lvl="0" indent="-251986" algn="r" defTabSz="1007943" rtl="1" eaLnBrk="1" fontAlgn="auto" latinLnBrk="0" hangingPunct="1">
              <a:lnSpc>
                <a:spcPct val="15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ـ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جاهای پرخطر: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/>
            </a:r>
            <a:b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</a:b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الف.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کنار اشیای شیشه ای و پنجره ها </a:t>
            </a:r>
            <a:b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</a:b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ب.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دیوارهای خارجی  و درهای خروجی</a:t>
            </a:r>
            <a:b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</a:b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ج.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کنار هر چیزی که احتمال سقوط را دارد و ...</a:t>
            </a:r>
          </a:p>
          <a:p>
            <a:pPr marL="251986" marR="0" lvl="0" indent="-251986" algn="r" defTabSz="1007943" rtl="1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د.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آسانسور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Traffic" panose="00000400000000000000" pitchFamily="2" charset="-78"/>
            </a:endParaRPr>
          </a:p>
          <a:p>
            <a:pPr marL="251986" marR="0" lvl="0" indent="-251986" algn="r" defTabSz="1007943" rtl="1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در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سیل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حریم رودخانه، نقاط کم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ارتفاع،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جویبارها و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دره‌ها، آبگذرها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و ... پرخطرند.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Traffic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3336" y="2279904"/>
            <a:ext cx="9188655" cy="1438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51986" marR="0" lvl="0" indent="-251986" algn="r" defTabSz="1007943" rtl="1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ـ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هنگام </a:t>
            </a:r>
            <a:r>
              <a:rPr kumimoji="0" lang="fa-IR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زلزله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هرگز فرار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نکنیم،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مگر...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/>
            </a:r>
            <a:b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</a:b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ـ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دو جای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کم‌خطر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: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/>
            </a:r>
            <a:b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</a:b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الف.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زیر میز یا حائل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غیرشیشه‌ای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محکم</a:t>
            </a:r>
            <a:b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</a:b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           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 ب.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B Traffic" panose="00000400000000000000" pitchFamily="2" charset="-78"/>
              </a:rPr>
              <a:t>کنار یک دیوار حامل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9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82" y="268224"/>
            <a:ext cx="9323338" cy="101267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Titr" panose="00000700000000000000" pitchFamily="2" charset="-78"/>
              </a:rPr>
              <a:t>رسم و طراحی نقشه خطر بلایا</a:t>
            </a:r>
            <a:endParaRPr lang="en-US" sz="36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 rot="18501772">
            <a:off x="-100346" y="141490"/>
            <a:ext cx="681597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43" rtl="1">
              <a:lnSpc>
                <a:spcPct val="90000"/>
              </a:lnSpc>
              <a:spcBef>
                <a:spcPct val="0"/>
              </a:spcBef>
            </a:pPr>
            <a:r>
              <a:rPr lang="fa-IR" sz="1400" dirty="0">
                <a:latin typeface="Times New Roman"/>
                <a:ea typeface="Times New Roman"/>
                <a:cs typeface="B Titr" panose="00000700000000000000" pitchFamily="2" charset="-78"/>
              </a:rPr>
              <a:t>بازگشت</a:t>
            </a:r>
            <a:endParaRPr lang="en-US" sz="1400" dirty="0">
              <a:latin typeface="Times New Roman"/>
              <a:ea typeface="Times New Roman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40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743712"/>
            <a:ext cx="9582912" cy="68275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آماده شوید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426464"/>
            <a:ext cx="9188655" cy="530352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ترسیم نقشه خطر و </a:t>
            </a:r>
            <a:r>
              <a:rPr lang="fa-IR" sz="32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راه‌های </a:t>
            </a:r>
            <a:r>
              <a:rPr lang="fa-IR" sz="32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خروج اضطراری:</a:t>
            </a: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با کمک مربی فراگیران نقشه خطر بلایا و </a:t>
            </a: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راه‌های </a:t>
            </a: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خروج اضطراری منزل و یا محل کار را ترسیم کنند.</a:t>
            </a:r>
            <a:endParaRPr lang="en-US" sz="3200" dirty="0" smtClean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579120"/>
            <a:ext cx="2636520" cy="685800"/>
          </a:xfrm>
          <a:prstGeom prst="roundRect">
            <a:avLst>
              <a:gd name="adj" fmla="val 27778"/>
            </a:avLst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Traffic" pitchFamily="2" charset="-78"/>
              </a:rPr>
              <a:t>کار گروهی</a:t>
            </a:r>
            <a:endParaRPr lang="en-US" sz="3600" b="1" dirty="0"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743712"/>
            <a:ext cx="9582912" cy="68275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آماده شوید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426464"/>
            <a:ext cx="9188655" cy="530352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نحوه ترسیم نقشه خطر و </a:t>
            </a:r>
            <a:r>
              <a:rPr lang="fa-IR" sz="32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راه‌های </a:t>
            </a:r>
            <a:r>
              <a:rPr lang="fa-IR" sz="32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خروج اضطراری:</a:t>
            </a: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1- اول مخاطرة مورد نظر را انتخاب کنید.</a:t>
            </a:r>
          </a:p>
          <a:p>
            <a:pPr algn="ct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800" dirty="0" smtClean="0">
                <a:cs typeface="B Traffic" panose="00000400000000000000" pitchFamily="2" charset="-78"/>
              </a:rPr>
              <a:t>(برای تمام مخاطرات شایع منطقه، باید نقشه خطر جداگانه تهیه شود)</a:t>
            </a:r>
            <a:endParaRPr lang="en-US" sz="28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32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2- نقشة خطر را بسته به نوع مخاطره رسم کنید.</a:t>
            </a: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زلزله:</a:t>
            </a:r>
            <a:r>
              <a:rPr lang="en-US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			</a:t>
            </a:r>
            <a:r>
              <a:rPr lang="fa-IR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سیل:</a:t>
            </a:r>
            <a:r>
              <a:rPr lang="en-US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			</a:t>
            </a:r>
            <a:r>
              <a:rPr lang="fa-IR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طوفان:</a:t>
            </a: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آتش‌سوزی</a:t>
            </a:r>
            <a:r>
              <a:rPr lang="fa-IR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:		کولاک:			بهمن:</a:t>
            </a: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برف سنگین:		انفجار:			تهدید بیولوژیک:</a:t>
            </a:r>
          </a:p>
          <a:p>
            <a:pPr algn="r" rtl="1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400" b="1" dirty="0" smtClean="0">
                <a:solidFill>
                  <a:schemeClr val="accent5"/>
                </a:solidFill>
                <a:cs typeface="B Traffic" panose="00000400000000000000" pitchFamily="2" charset="-78"/>
              </a:rPr>
              <a:t>تخریب سد:		مواد خطرناک:		ریزگردها:</a:t>
            </a:r>
            <a:endParaRPr lang="en-US" sz="2400" b="1" dirty="0" smtClean="0">
              <a:solidFill>
                <a:schemeClr val="accent5"/>
              </a:solidFill>
              <a:cs typeface="B Traffic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743712"/>
            <a:ext cx="9582912" cy="68275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آماده شوید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426464"/>
            <a:ext cx="9188655" cy="530352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ترسیم نقشه خطر و </a:t>
            </a:r>
            <a:r>
              <a:rPr lang="fa-IR" sz="24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راه‌های </a:t>
            </a:r>
            <a:r>
              <a:rPr lang="fa-IR" sz="2400" dirty="0" smtClean="0">
                <a:solidFill>
                  <a:srgbClr val="0070C0"/>
                </a:solidFill>
                <a:cs typeface="B Traffic" panose="00000400000000000000" pitchFamily="2" charset="-78"/>
              </a:rPr>
              <a:t>خروج اضطراری در زلزله:</a:t>
            </a: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Traffic" panose="00000400000000000000" pitchFamily="2" charset="-78"/>
              </a:rPr>
              <a:t>به ترتیب زیر عمل کنید:</a:t>
            </a:r>
            <a:endParaRPr lang="en-US" sz="2400" dirty="0" smtClean="0">
              <a:solidFill>
                <a:srgbClr val="FF0000"/>
              </a:solidFill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فرض کنید سقف خانة خود را برداشته‌اید و از بالا به خانه نگاه می‌کنید. با خطوط ساده: </a:t>
            </a:r>
            <a:endParaRPr lang="en-US" sz="24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1ـ </a:t>
            </a:r>
            <a:r>
              <a:rPr lang="fa-IR" sz="2400" dirty="0" smtClean="0">
                <a:cs typeface="B Traffic" panose="00000400000000000000" pitchFamily="2" charset="-78"/>
              </a:rPr>
              <a:t>دیوار دور خانه را مشخص کنید.</a:t>
            </a:r>
            <a:endParaRPr lang="en-US" sz="24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2ـ </a:t>
            </a:r>
            <a:r>
              <a:rPr lang="fa-IR" sz="2400" dirty="0" smtClean="0">
                <a:cs typeface="B Traffic" panose="00000400000000000000" pitchFamily="2" charset="-78"/>
              </a:rPr>
              <a:t>درب ورودی را مشخص کنید.</a:t>
            </a:r>
            <a:endParaRPr lang="en-US" sz="24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3ـ </a:t>
            </a:r>
            <a:r>
              <a:rPr lang="fa-IR" sz="2400" dirty="0" smtClean="0">
                <a:cs typeface="B Traffic" panose="00000400000000000000" pitchFamily="2" charset="-78"/>
              </a:rPr>
              <a:t>دیوارهای اتاق‌ها، هال و پذیرایی، آشپزخانه و سایر نقاط خانه را مشخص کنید.</a:t>
            </a:r>
            <a:endParaRPr lang="en-US" sz="2400" dirty="0" smtClean="0">
              <a:cs typeface="B Traffic" panose="00000400000000000000" pitchFamily="2" charset="-78"/>
            </a:endParaRPr>
          </a:p>
          <a:p>
            <a:pPr algn="r" rtl="1" fontAlgn="base">
              <a:lnSpc>
                <a:spcPct val="115000"/>
              </a:lnSpc>
              <a:buNone/>
            </a:pPr>
            <a:r>
              <a:rPr lang="fa-IR" sz="2400" dirty="0" smtClean="0">
                <a:cs typeface="B Traffic" panose="00000400000000000000" pitchFamily="2" charset="-78"/>
              </a:rPr>
              <a:t>4ـ </a:t>
            </a:r>
            <a:r>
              <a:rPr lang="fa-IR" sz="2400" dirty="0" smtClean="0">
                <a:cs typeface="B Traffic" panose="00000400000000000000" pitchFamily="2" charset="-78"/>
              </a:rPr>
              <a:t>جای اجسام بزرگ (مانند یخچال، فریزر، قفسه‌ها و .....) و اجزایی که در اثر زلزله ممکن است سقوط کنند را مشخص کنید.</a:t>
            </a:r>
            <a:endParaRPr lang="en-US" sz="2400" dirty="0" smtClean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2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saster" id="{974DF741-828A-430C-9FB9-E4DDA7A1CDF9}" vid="{13991505-A576-41F2-828D-DDF2275428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Disaster</Template>
  <TotalTime>2620</TotalTime>
  <Words>450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Disaster</vt:lpstr>
      <vt:lpstr>PowerPoint Presentation</vt:lpstr>
      <vt:lpstr>PowerPoint Presentation</vt:lpstr>
      <vt:lpstr>جلسه سوم</vt:lpstr>
      <vt:lpstr>شناسایی محل‌های کم‌خطر و پرخطر</vt:lpstr>
      <vt:lpstr>آماده شوید</vt:lpstr>
      <vt:lpstr>رسم و طراحی نقشه خطر بلایا</vt:lpstr>
      <vt:lpstr>آماده شوید</vt:lpstr>
      <vt:lpstr>آماده شوید</vt:lpstr>
      <vt:lpstr>آماده شوید</vt:lpstr>
      <vt:lpstr>آماده شوید</vt:lpstr>
      <vt:lpstr>آماده شوید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چرا آمادگی</dc:title>
  <dc:creator>Farid</dc:creator>
  <cp:lastModifiedBy>Akram Razmpour</cp:lastModifiedBy>
  <cp:revision>209</cp:revision>
  <dcterms:created xsi:type="dcterms:W3CDTF">2019-08-30T17:16:46Z</dcterms:created>
  <dcterms:modified xsi:type="dcterms:W3CDTF">2022-05-31T06:32:12Z</dcterms:modified>
</cp:coreProperties>
</file>