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89"/>
  </p:notesMasterIdLst>
  <p:handoutMasterIdLst>
    <p:handoutMasterId r:id="rId90"/>
  </p:handoutMasterIdLst>
  <p:sldIdLst>
    <p:sldId id="366" r:id="rId2"/>
    <p:sldId id="260" r:id="rId3"/>
    <p:sldId id="256" r:id="rId4"/>
    <p:sldId id="346" r:id="rId5"/>
    <p:sldId id="323" r:id="rId6"/>
    <p:sldId id="324" r:id="rId7"/>
    <p:sldId id="347" r:id="rId8"/>
    <p:sldId id="325" r:id="rId9"/>
    <p:sldId id="327" r:id="rId10"/>
    <p:sldId id="348" r:id="rId11"/>
    <p:sldId id="326" r:id="rId12"/>
    <p:sldId id="328" r:id="rId13"/>
    <p:sldId id="352" r:id="rId14"/>
    <p:sldId id="329" r:id="rId15"/>
    <p:sldId id="354" r:id="rId16"/>
    <p:sldId id="330" r:id="rId17"/>
    <p:sldId id="331" r:id="rId18"/>
    <p:sldId id="332" r:id="rId19"/>
    <p:sldId id="356" r:id="rId20"/>
    <p:sldId id="334" r:id="rId21"/>
    <p:sldId id="358" r:id="rId22"/>
    <p:sldId id="359" r:id="rId23"/>
    <p:sldId id="360" r:id="rId24"/>
    <p:sldId id="333" r:id="rId25"/>
    <p:sldId id="357" r:id="rId26"/>
    <p:sldId id="362" r:id="rId27"/>
    <p:sldId id="335" r:id="rId28"/>
    <p:sldId id="336" r:id="rId29"/>
    <p:sldId id="364" r:id="rId30"/>
    <p:sldId id="370" r:id="rId31"/>
    <p:sldId id="371" r:id="rId32"/>
    <p:sldId id="413" r:id="rId33"/>
    <p:sldId id="401" r:id="rId34"/>
    <p:sldId id="403" r:id="rId35"/>
    <p:sldId id="406" r:id="rId36"/>
    <p:sldId id="409" r:id="rId37"/>
    <p:sldId id="411" r:id="rId38"/>
    <p:sldId id="382" r:id="rId39"/>
    <p:sldId id="383" r:id="rId40"/>
    <p:sldId id="384" r:id="rId41"/>
    <p:sldId id="386" r:id="rId42"/>
    <p:sldId id="392" r:id="rId43"/>
    <p:sldId id="399" r:id="rId44"/>
    <p:sldId id="398" r:id="rId45"/>
    <p:sldId id="397" r:id="rId46"/>
    <p:sldId id="396" r:id="rId47"/>
    <p:sldId id="395" r:id="rId48"/>
    <p:sldId id="394" r:id="rId49"/>
    <p:sldId id="414" r:id="rId50"/>
    <p:sldId id="417" r:id="rId51"/>
    <p:sldId id="418" r:id="rId52"/>
    <p:sldId id="419" r:id="rId53"/>
    <p:sldId id="431" r:id="rId54"/>
    <p:sldId id="420" r:id="rId55"/>
    <p:sldId id="421" r:id="rId56"/>
    <p:sldId id="444" r:id="rId57"/>
    <p:sldId id="433" r:id="rId58"/>
    <p:sldId id="416" r:id="rId59"/>
    <p:sldId id="415" r:id="rId60"/>
    <p:sldId id="434" r:id="rId61"/>
    <p:sldId id="425" r:id="rId62"/>
    <p:sldId id="424" r:id="rId63"/>
    <p:sldId id="435" r:id="rId64"/>
    <p:sldId id="423" r:id="rId65"/>
    <p:sldId id="436" r:id="rId66"/>
    <p:sldId id="437" r:id="rId67"/>
    <p:sldId id="422" r:id="rId68"/>
    <p:sldId id="439" r:id="rId69"/>
    <p:sldId id="426" r:id="rId70"/>
    <p:sldId id="440" r:id="rId71"/>
    <p:sldId id="427" r:id="rId72"/>
    <p:sldId id="441" r:id="rId73"/>
    <p:sldId id="428" r:id="rId74"/>
    <p:sldId id="442" r:id="rId75"/>
    <p:sldId id="429" r:id="rId76"/>
    <p:sldId id="443" r:id="rId77"/>
    <p:sldId id="412" r:id="rId78"/>
    <p:sldId id="337" r:id="rId79"/>
    <p:sldId id="338" r:id="rId80"/>
    <p:sldId id="372" r:id="rId81"/>
    <p:sldId id="373" r:id="rId82"/>
    <p:sldId id="375" r:id="rId83"/>
    <p:sldId id="374" r:id="rId84"/>
    <p:sldId id="377" r:id="rId85"/>
    <p:sldId id="376" r:id="rId86"/>
    <p:sldId id="378" r:id="rId87"/>
    <p:sldId id="365" r:id="rId88"/>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C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0645" autoAdjust="0"/>
  </p:normalViewPr>
  <p:slideViewPr>
    <p:cSldViewPr snapToGrid="0">
      <p:cViewPr varScale="1">
        <p:scale>
          <a:sx n="81" d="100"/>
          <a:sy n="81" d="100"/>
        </p:scale>
        <p:origin x="1530" y="84"/>
      </p:cViewPr>
      <p:guideLst>
        <p:guide orient="horz" pos="2381"/>
        <p:guide pos="3367"/>
      </p:guideLst>
    </p:cSldViewPr>
  </p:slideViewPr>
  <p:outlineViewPr>
    <p:cViewPr>
      <p:scale>
        <a:sx n="33" d="100"/>
        <a:sy n="33" d="100"/>
      </p:scale>
      <p:origin x="0" y="6966"/>
    </p:cViewPr>
  </p:outlineViewPr>
  <p:notesTextViewPr>
    <p:cViewPr>
      <p:scale>
        <a:sx n="1" d="1"/>
        <a:sy n="1" d="1"/>
      </p:scale>
      <p:origin x="0" y="0"/>
    </p:cViewPr>
  </p:notesTextViewPr>
  <p:sorterViewPr>
    <p:cViewPr>
      <p:scale>
        <a:sx n="66" d="100"/>
        <a:sy n="66" d="100"/>
      </p:scale>
      <p:origin x="0" y="1842"/>
    </p:cViewPr>
  </p:sorterViewPr>
  <p:notesViewPr>
    <p:cSldViewPr snapToGrid="0">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E1094-A449-426A-A695-F51A1520E1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519B2E-D304-47DD-BAEE-C67FD62E17F5}">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ar-SA" dirty="0">
              <a:solidFill>
                <a:srgbClr val="000000"/>
              </a:solidFill>
              <a:latin typeface="B Mitra"/>
              <a:ea typeface="Calibri"/>
              <a:cs typeface="B Traffic" panose="00000400000000000000" pitchFamily="2" charset="-78"/>
            </a:rPr>
            <a:t>1- دانش مردم</a:t>
          </a:r>
          <a:endParaRPr lang="en-US" dirty="0"/>
        </a:p>
      </dgm:t>
    </dgm:pt>
    <dgm:pt modelId="{6A03B050-ECE9-457C-90D4-55D98CD99632}" type="parTrans" cxnId="{2CA5E0B2-C1EA-4178-8480-66599DC8D60A}">
      <dgm:prSet/>
      <dgm:spPr/>
      <dgm:t>
        <a:bodyPr/>
        <a:lstStyle/>
        <a:p>
          <a:pPr rtl="1"/>
          <a:endParaRPr lang="en-US"/>
        </a:p>
      </dgm:t>
    </dgm:pt>
    <dgm:pt modelId="{55275897-E0BA-4F77-A406-B629437D14DB}" type="sibTrans" cxnId="{2CA5E0B2-C1EA-4178-8480-66599DC8D60A}">
      <dgm:prSet/>
      <dgm:spPr/>
      <dgm:t>
        <a:bodyPr/>
        <a:lstStyle/>
        <a:p>
          <a:pPr rtl="1"/>
          <a:endParaRPr lang="en-US"/>
        </a:p>
      </dgm:t>
    </dgm:pt>
    <dgm:pt modelId="{9684EED7-F857-41D1-88C5-DDBA7A83A290}">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ar-SA" dirty="0">
              <a:solidFill>
                <a:srgbClr val="000000"/>
              </a:solidFill>
              <a:latin typeface="B Mitra"/>
              <a:ea typeface="Calibri"/>
              <a:cs typeface="B Traffic" panose="00000400000000000000" pitchFamily="2" charset="-78"/>
            </a:rPr>
            <a:t>2- پیش بینی مناسب</a:t>
          </a:r>
          <a:endParaRPr lang="en-US" dirty="0"/>
        </a:p>
      </dgm:t>
    </dgm:pt>
    <dgm:pt modelId="{CAD59203-36DF-40CC-9E3B-987FC80C77AB}" type="parTrans" cxnId="{0DF0B81C-1353-4313-AD8D-D859ABB6BA40}">
      <dgm:prSet/>
      <dgm:spPr/>
      <dgm:t>
        <a:bodyPr/>
        <a:lstStyle/>
        <a:p>
          <a:pPr rtl="1"/>
          <a:endParaRPr lang="en-US"/>
        </a:p>
      </dgm:t>
    </dgm:pt>
    <dgm:pt modelId="{830F4A36-3787-465E-BFF9-57CA2F7C3C30}" type="sibTrans" cxnId="{0DF0B81C-1353-4313-AD8D-D859ABB6BA40}">
      <dgm:prSet/>
      <dgm:spPr/>
      <dgm:t>
        <a:bodyPr/>
        <a:lstStyle/>
        <a:p>
          <a:pPr rtl="1"/>
          <a:endParaRPr lang="en-US"/>
        </a:p>
      </dgm:t>
    </dgm:pt>
    <dgm:pt modelId="{3225793F-1696-4B23-987A-378C12196030}">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ar-SA" dirty="0">
              <a:solidFill>
                <a:srgbClr val="000000"/>
              </a:solidFill>
              <a:latin typeface="B Mitra"/>
              <a:ea typeface="Calibri"/>
              <a:cs typeface="B Traffic" panose="00000400000000000000" pitchFamily="2" charset="-78"/>
            </a:rPr>
            <a:t>3- انتقال به موقع پیام هشدار</a:t>
          </a:r>
          <a:endParaRPr lang="en-US" dirty="0"/>
        </a:p>
      </dgm:t>
    </dgm:pt>
    <dgm:pt modelId="{9691A0CD-95C3-4425-B355-793D36EAB001}" type="parTrans" cxnId="{87A718AD-29C6-4B9A-9359-A8BC0690C7D9}">
      <dgm:prSet/>
      <dgm:spPr/>
      <dgm:t>
        <a:bodyPr/>
        <a:lstStyle/>
        <a:p>
          <a:pPr rtl="1"/>
          <a:endParaRPr lang="en-US"/>
        </a:p>
      </dgm:t>
    </dgm:pt>
    <dgm:pt modelId="{826E7118-643F-4FA4-B8AC-6818A4BDEA44}" type="sibTrans" cxnId="{87A718AD-29C6-4B9A-9359-A8BC0690C7D9}">
      <dgm:prSet/>
      <dgm:spPr/>
      <dgm:t>
        <a:bodyPr/>
        <a:lstStyle/>
        <a:p>
          <a:pPr rtl="1"/>
          <a:endParaRPr lang="en-US"/>
        </a:p>
      </dgm:t>
    </dgm:pt>
    <dgm:pt modelId="{5EBFA578-D227-4B40-A1EC-98E4BDF09A0B}">
      <dgm:prSe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ar-SA">
              <a:solidFill>
                <a:srgbClr val="000000"/>
              </a:solidFill>
              <a:latin typeface="B Mitra"/>
              <a:ea typeface="Calibri"/>
              <a:cs typeface="B Traffic" panose="00000400000000000000" pitchFamily="2" charset="-78"/>
            </a:rPr>
            <a:t>4- عکس العمل مناسب مردم</a:t>
          </a:r>
          <a:endParaRPr lang="en-US" dirty="0">
            <a:ea typeface="Calibri"/>
            <a:cs typeface="B Traffic" panose="00000400000000000000" pitchFamily="2" charset="-78"/>
          </a:endParaRPr>
        </a:p>
      </dgm:t>
    </dgm:pt>
    <dgm:pt modelId="{AA1A2149-439C-41E1-AD73-F3C0399A9CF5}" type="parTrans" cxnId="{6BDA4A1C-5571-4435-BE88-AC84D1A6C6F6}">
      <dgm:prSet/>
      <dgm:spPr/>
      <dgm:t>
        <a:bodyPr/>
        <a:lstStyle/>
        <a:p>
          <a:pPr rtl="1"/>
          <a:endParaRPr lang="en-US"/>
        </a:p>
      </dgm:t>
    </dgm:pt>
    <dgm:pt modelId="{C2ACABC6-D605-44E4-BC4F-F14064ED6D31}" type="sibTrans" cxnId="{6BDA4A1C-5571-4435-BE88-AC84D1A6C6F6}">
      <dgm:prSet/>
      <dgm:spPr/>
      <dgm:t>
        <a:bodyPr/>
        <a:lstStyle/>
        <a:p>
          <a:pPr rtl="1"/>
          <a:endParaRPr lang="en-US"/>
        </a:p>
      </dgm:t>
    </dgm:pt>
    <dgm:pt modelId="{63D3743C-773F-4090-B28D-9D6815950532}" type="pres">
      <dgm:prSet presAssocID="{731E1094-A449-426A-A695-F51A1520E113}" presName="linear" presStyleCnt="0">
        <dgm:presLayoutVars>
          <dgm:animLvl val="lvl"/>
          <dgm:resizeHandles val="exact"/>
        </dgm:presLayoutVars>
      </dgm:prSet>
      <dgm:spPr/>
    </dgm:pt>
    <dgm:pt modelId="{686F9516-7E58-4826-B48B-F42B4C8DF876}" type="pres">
      <dgm:prSet presAssocID="{AF519B2E-D304-47DD-BAEE-C67FD62E17F5}" presName="parentText" presStyleLbl="node1" presStyleIdx="0" presStyleCnt="4" custScaleX="73557" custLinFactNeighborX="19996">
        <dgm:presLayoutVars>
          <dgm:chMax val="0"/>
          <dgm:bulletEnabled val="1"/>
        </dgm:presLayoutVars>
      </dgm:prSet>
      <dgm:spPr/>
    </dgm:pt>
    <dgm:pt modelId="{5B3A98BE-710D-4395-BEF4-9B2325B79D99}" type="pres">
      <dgm:prSet presAssocID="{55275897-E0BA-4F77-A406-B629437D14DB}" presName="spacer" presStyleCnt="0"/>
      <dgm:spPr/>
    </dgm:pt>
    <dgm:pt modelId="{E590F27B-D703-4AD2-B9B2-0C80CB9A8821}" type="pres">
      <dgm:prSet presAssocID="{9684EED7-F857-41D1-88C5-DDBA7A83A290}" presName="parentText" presStyleLbl="node1" presStyleIdx="1" presStyleCnt="4" custScaleX="73557" custLinFactNeighborX="19996">
        <dgm:presLayoutVars>
          <dgm:chMax val="0"/>
          <dgm:bulletEnabled val="1"/>
        </dgm:presLayoutVars>
      </dgm:prSet>
      <dgm:spPr/>
    </dgm:pt>
    <dgm:pt modelId="{EF7FADD0-F90F-42E9-B2D6-5BC81CA37474}" type="pres">
      <dgm:prSet presAssocID="{830F4A36-3787-465E-BFF9-57CA2F7C3C30}" presName="spacer" presStyleCnt="0"/>
      <dgm:spPr/>
    </dgm:pt>
    <dgm:pt modelId="{BC17E23F-B49E-4CA9-A3C9-6C9C0A2E63CA}" type="pres">
      <dgm:prSet presAssocID="{3225793F-1696-4B23-987A-378C12196030}" presName="parentText" presStyleLbl="node1" presStyleIdx="2" presStyleCnt="4" custScaleX="73557" custLinFactNeighborX="19996">
        <dgm:presLayoutVars>
          <dgm:chMax val="0"/>
          <dgm:bulletEnabled val="1"/>
        </dgm:presLayoutVars>
      </dgm:prSet>
      <dgm:spPr/>
    </dgm:pt>
    <dgm:pt modelId="{E17309D2-BA53-4396-883B-DE7D9EB5246E}" type="pres">
      <dgm:prSet presAssocID="{826E7118-643F-4FA4-B8AC-6818A4BDEA44}" presName="spacer" presStyleCnt="0"/>
      <dgm:spPr/>
    </dgm:pt>
    <dgm:pt modelId="{EFE655E1-1EF9-4E5F-977D-9300A9A6F195}" type="pres">
      <dgm:prSet presAssocID="{5EBFA578-D227-4B40-A1EC-98E4BDF09A0B}" presName="parentText" presStyleLbl="node1" presStyleIdx="3" presStyleCnt="4" custScaleX="73557" custLinFactNeighborX="19996">
        <dgm:presLayoutVars>
          <dgm:chMax val="0"/>
          <dgm:bulletEnabled val="1"/>
        </dgm:presLayoutVars>
      </dgm:prSet>
      <dgm:spPr/>
    </dgm:pt>
  </dgm:ptLst>
  <dgm:cxnLst>
    <dgm:cxn modelId="{C3D67604-6431-46E8-9514-F0E7B4B39D38}" type="presOf" srcId="{3225793F-1696-4B23-987A-378C12196030}" destId="{BC17E23F-B49E-4CA9-A3C9-6C9C0A2E63CA}" srcOrd="0" destOrd="0" presId="urn:microsoft.com/office/officeart/2005/8/layout/vList2"/>
    <dgm:cxn modelId="{6BDA4A1C-5571-4435-BE88-AC84D1A6C6F6}" srcId="{731E1094-A449-426A-A695-F51A1520E113}" destId="{5EBFA578-D227-4B40-A1EC-98E4BDF09A0B}" srcOrd="3" destOrd="0" parTransId="{AA1A2149-439C-41E1-AD73-F3C0399A9CF5}" sibTransId="{C2ACABC6-D605-44E4-BC4F-F14064ED6D31}"/>
    <dgm:cxn modelId="{0DF0B81C-1353-4313-AD8D-D859ABB6BA40}" srcId="{731E1094-A449-426A-A695-F51A1520E113}" destId="{9684EED7-F857-41D1-88C5-DDBA7A83A290}" srcOrd="1" destOrd="0" parTransId="{CAD59203-36DF-40CC-9E3B-987FC80C77AB}" sibTransId="{830F4A36-3787-465E-BFF9-57CA2F7C3C30}"/>
    <dgm:cxn modelId="{87A718AD-29C6-4B9A-9359-A8BC0690C7D9}" srcId="{731E1094-A449-426A-A695-F51A1520E113}" destId="{3225793F-1696-4B23-987A-378C12196030}" srcOrd="2" destOrd="0" parTransId="{9691A0CD-95C3-4425-B355-793D36EAB001}" sibTransId="{826E7118-643F-4FA4-B8AC-6818A4BDEA44}"/>
    <dgm:cxn modelId="{2CA5E0B2-C1EA-4178-8480-66599DC8D60A}" srcId="{731E1094-A449-426A-A695-F51A1520E113}" destId="{AF519B2E-D304-47DD-BAEE-C67FD62E17F5}" srcOrd="0" destOrd="0" parTransId="{6A03B050-ECE9-457C-90D4-55D98CD99632}" sibTransId="{55275897-E0BA-4F77-A406-B629437D14DB}"/>
    <dgm:cxn modelId="{6C3E75BA-7602-4CB2-B772-551F5168183C}" type="presOf" srcId="{9684EED7-F857-41D1-88C5-DDBA7A83A290}" destId="{E590F27B-D703-4AD2-B9B2-0C80CB9A8821}" srcOrd="0" destOrd="0" presId="urn:microsoft.com/office/officeart/2005/8/layout/vList2"/>
    <dgm:cxn modelId="{BF328AC5-508C-4DA8-90C9-67F473928450}" type="presOf" srcId="{731E1094-A449-426A-A695-F51A1520E113}" destId="{63D3743C-773F-4090-B28D-9D6815950532}" srcOrd="0" destOrd="0" presId="urn:microsoft.com/office/officeart/2005/8/layout/vList2"/>
    <dgm:cxn modelId="{CCA376CE-2D3A-429A-A131-0180475C5C70}" type="presOf" srcId="{AF519B2E-D304-47DD-BAEE-C67FD62E17F5}" destId="{686F9516-7E58-4826-B48B-F42B4C8DF876}" srcOrd="0" destOrd="0" presId="urn:microsoft.com/office/officeart/2005/8/layout/vList2"/>
    <dgm:cxn modelId="{EE8A36E6-9DCF-4A00-9D11-91BD4329338A}" type="presOf" srcId="{5EBFA578-D227-4B40-A1EC-98E4BDF09A0B}" destId="{EFE655E1-1EF9-4E5F-977D-9300A9A6F195}" srcOrd="0" destOrd="0" presId="urn:microsoft.com/office/officeart/2005/8/layout/vList2"/>
    <dgm:cxn modelId="{9710AC0B-81E3-44CE-95DB-D21FA8112CAD}" type="presParOf" srcId="{63D3743C-773F-4090-B28D-9D6815950532}" destId="{686F9516-7E58-4826-B48B-F42B4C8DF876}" srcOrd="0" destOrd="0" presId="urn:microsoft.com/office/officeart/2005/8/layout/vList2"/>
    <dgm:cxn modelId="{5C394ACB-4EEB-48A4-A635-4C436087A57C}" type="presParOf" srcId="{63D3743C-773F-4090-B28D-9D6815950532}" destId="{5B3A98BE-710D-4395-BEF4-9B2325B79D99}" srcOrd="1" destOrd="0" presId="urn:microsoft.com/office/officeart/2005/8/layout/vList2"/>
    <dgm:cxn modelId="{D435F43B-B5EE-4C94-93B3-8ADEC21BD850}" type="presParOf" srcId="{63D3743C-773F-4090-B28D-9D6815950532}" destId="{E590F27B-D703-4AD2-B9B2-0C80CB9A8821}" srcOrd="2" destOrd="0" presId="urn:microsoft.com/office/officeart/2005/8/layout/vList2"/>
    <dgm:cxn modelId="{6F5B5C8B-9110-4234-B9DE-318B6018A513}" type="presParOf" srcId="{63D3743C-773F-4090-B28D-9D6815950532}" destId="{EF7FADD0-F90F-42E9-B2D6-5BC81CA37474}" srcOrd="3" destOrd="0" presId="urn:microsoft.com/office/officeart/2005/8/layout/vList2"/>
    <dgm:cxn modelId="{772B7433-0506-42EC-BFDA-EF3235D583E0}" type="presParOf" srcId="{63D3743C-773F-4090-B28D-9D6815950532}" destId="{BC17E23F-B49E-4CA9-A3C9-6C9C0A2E63CA}" srcOrd="4" destOrd="0" presId="urn:microsoft.com/office/officeart/2005/8/layout/vList2"/>
    <dgm:cxn modelId="{F9BBB3DF-E939-4E51-9FDF-6E56A09BF24D}" type="presParOf" srcId="{63D3743C-773F-4090-B28D-9D6815950532}" destId="{E17309D2-BA53-4396-883B-DE7D9EB5246E}" srcOrd="5" destOrd="0" presId="urn:microsoft.com/office/officeart/2005/8/layout/vList2"/>
    <dgm:cxn modelId="{7638181D-5F21-421C-9696-2766AA005BEF}" type="presParOf" srcId="{63D3743C-773F-4090-B28D-9D6815950532}" destId="{EFE655E1-1EF9-4E5F-977D-9300A9A6F19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E1094-A449-426A-A695-F51A1520E1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519B2E-D304-47DD-BAEE-C67FD62E17F5}">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fa-IR" dirty="0">
              <a:solidFill>
                <a:srgbClr val="000000"/>
              </a:solidFill>
              <a:latin typeface="B Mitra"/>
              <a:ea typeface="Calibri"/>
              <a:cs typeface="B Traffic" panose="00000400000000000000" pitchFamily="2" charset="-78"/>
            </a:rPr>
            <a:t>به مردم در کوتاه ترین زمان هشدار می دهد </a:t>
          </a:r>
          <a:endParaRPr lang="en-US" dirty="0"/>
        </a:p>
      </dgm:t>
    </dgm:pt>
    <dgm:pt modelId="{6A03B050-ECE9-457C-90D4-55D98CD99632}" type="parTrans" cxnId="{2CA5E0B2-C1EA-4178-8480-66599DC8D60A}">
      <dgm:prSet/>
      <dgm:spPr/>
      <dgm:t>
        <a:bodyPr/>
        <a:lstStyle/>
        <a:p>
          <a:pPr rtl="1"/>
          <a:endParaRPr lang="en-US"/>
        </a:p>
      </dgm:t>
    </dgm:pt>
    <dgm:pt modelId="{55275897-E0BA-4F77-A406-B629437D14DB}" type="sibTrans" cxnId="{2CA5E0B2-C1EA-4178-8480-66599DC8D60A}">
      <dgm:prSet/>
      <dgm:spPr/>
      <dgm:t>
        <a:bodyPr/>
        <a:lstStyle/>
        <a:p>
          <a:pPr rtl="1"/>
          <a:endParaRPr lang="en-US"/>
        </a:p>
      </dgm:t>
    </dgm:pt>
    <dgm:pt modelId="{9684EED7-F857-41D1-88C5-DDBA7A83A290}">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fa-IR" dirty="0">
              <a:solidFill>
                <a:srgbClr val="000000"/>
              </a:solidFill>
              <a:latin typeface="B Mitra"/>
              <a:ea typeface="Calibri"/>
              <a:cs typeface="B Traffic" panose="00000400000000000000" pitchFamily="2" charset="-78"/>
            </a:rPr>
            <a:t>معمولا از طریق تلویزیون و رادیو اعلام می شود</a:t>
          </a:r>
          <a:endParaRPr lang="en-US" dirty="0"/>
        </a:p>
      </dgm:t>
    </dgm:pt>
    <dgm:pt modelId="{CAD59203-36DF-40CC-9E3B-987FC80C77AB}" type="parTrans" cxnId="{0DF0B81C-1353-4313-AD8D-D859ABB6BA40}">
      <dgm:prSet/>
      <dgm:spPr/>
      <dgm:t>
        <a:bodyPr/>
        <a:lstStyle/>
        <a:p>
          <a:pPr rtl="1"/>
          <a:endParaRPr lang="en-US"/>
        </a:p>
      </dgm:t>
    </dgm:pt>
    <dgm:pt modelId="{830F4A36-3787-465E-BFF9-57CA2F7C3C30}" type="sibTrans" cxnId="{0DF0B81C-1353-4313-AD8D-D859ABB6BA40}">
      <dgm:prSet/>
      <dgm:spPr/>
      <dgm:t>
        <a:bodyPr/>
        <a:lstStyle/>
        <a:p>
          <a:pPr rtl="1"/>
          <a:endParaRPr lang="en-US"/>
        </a:p>
      </dgm:t>
    </dgm:pt>
    <dgm:pt modelId="{3225793F-1696-4B23-987A-378C12196030}">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fa-IR" dirty="0">
              <a:solidFill>
                <a:srgbClr val="000000"/>
              </a:solidFill>
              <a:latin typeface="B Mitra"/>
              <a:ea typeface="Calibri"/>
              <a:cs typeface="B Traffic" panose="00000400000000000000" pitchFamily="2" charset="-78"/>
            </a:rPr>
            <a:t>اعلام هشدار بر عهده ستاد مدیریت بحران کشور است</a:t>
          </a:r>
          <a:endParaRPr lang="en-US" dirty="0"/>
        </a:p>
      </dgm:t>
    </dgm:pt>
    <dgm:pt modelId="{9691A0CD-95C3-4425-B355-793D36EAB001}" type="parTrans" cxnId="{87A718AD-29C6-4B9A-9359-A8BC0690C7D9}">
      <dgm:prSet/>
      <dgm:spPr/>
      <dgm:t>
        <a:bodyPr/>
        <a:lstStyle/>
        <a:p>
          <a:pPr rtl="1"/>
          <a:endParaRPr lang="en-US"/>
        </a:p>
      </dgm:t>
    </dgm:pt>
    <dgm:pt modelId="{826E7118-643F-4FA4-B8AC-6818A4BDEA44}" type="sibTrans" cxnId="{87A718AD-29C6-4B9A-9359-A8BC0690C7D9}">
      <dgm:prSet/>
      <dgm:spPr/>
      <dgm:t>
        <a:bodyPr/>
        <a:lstStyle/>
        <a:p>
          <a:pPr rtl="1"/>
          <a:endParaRPr lang="en-US"/>
        </a:p>
      </dgm:t>
    </dgm:pt>
    <dgm:pt modelId="{5EBFA578-D227-4B40-A1EC-98E4BDF09A0B}">
      <dgm:prSe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pPr algn="r" rtl="1"/>
          <a:r>
            <a:rPr lang="fa-IR" dirty="0">
              <a:solidFill>
                <a:srgbClr val="000000"/>
              </a:solidFill>
              <a:latin typeface="B Mitra"/>
              <a:ea typeface="Calibri"/>
              <a:cs typeface="B Traffic" panose="00000400000000000000" pitchFamily="2" charset="-78"/>
            </a:rPr>
            <a:t>مردم می توانند از مقامات محلی نحوه اعلام هشدار را بپرسند.</a:t>
          </a:r>
          <a:endParaRPr lang="en-US" dirty="0">
            <a:ea typeface="Calibri"/>
            <a:cs typeface="B Traffic" panose="00000400000000000000" pitchFamily="2" charset="-78"/>
          </a:endParaRPr>
        </a:p>
      </dgm:t>
    </dgm:pt>
    <dgm:pt modelId="{AA1A2149-439C-41E1-AD73-F3C0399A9CF5}" type="parTrans" cxnId="{6BDA4A1C-5571-4435-BE88-AC84D1A6C6F6}">
      <dgm:prSet/>
      <dgm:spPr/>
      <dgm:t>
        <a:bodyPr/>
        <a:lstStyle/>
        <a:p>
          <a:pPr rtl="1"/>
          <a:endParaRPr lang="en-US"/>
        </a:p>
      </dgm:t>
    </dgm:pt>
    <dgm:pt modelId="{C2ACABC6-D605-44E4-BC4F-F14064ED6D31}" type="sibTrans" cxnId="{6BDA4A1C-5571-4435-BE88-AC84D1A6C6F6}">
      <dgm:prSet/>
      <dgm:spPr/>
      <dgm:t>
        <a:bodyPr/>
        <a:lstStyle/>
        <a:p>
          <a:pPr rtl="1"/>
          <a:endParaRPr lang="en-US"/>
        </a:p>
      </dgm:t>
    </dgm:pt>
    <dgm:pt modelId="{63D3743C-773F-4090-B28D-9D6815950532}" type="pres">
      <dgm:prSet presAssocID="{731E1094-A449-426A-A695-F51A1520E113}" presName="linear" presStyleCnt="0">
        <dgm:presLayoutVars>
          <dgm:animLvl val="lvl"/>
          <dgm:resizeHandles val="exact"/>
        </dgm:presLayoutVars>
      </dgm:prSet>
      <dgm:spPr/>
    </dgm:pt>
    <dgm:pt modelId="{686F9516-7E58-4826-B48B-F42B4C8DF876}" type="pres">
      <dgm:prSet presAssocID="{AF519B2E-D304-47DD-BAEE-C67FD62E17F5}" presName="parentText" presStyleLbl="node1" presStyleIdx="0" presStyleCnt="4" custScaleX="100000" custLinFactNeighborX="19996">
        <dgm:presLayoutVars>
          <dgm:chMax val="0"/>
          <dgm:bulletEnabled val="1"/>
        </dgm:presLayoutVars>
      </dgm:prSet>
      <dgm:spPr/>
    </dgm:pt>
    <dgm:pt modelId="{5B3A98BE-710D-4395-BEF4-9B2325B79D99}" type="pres">
      <dgm:prSet presAssocID="{55275897-E0BA-4F77-A406-B629437D14DB}" presName="spacer" presStyleCnt="0"/>
      <dgm:spPr/>
    </dgm:pt>
    <dgm:pt modelId="{E590F27B-D703-4AD2-B9B2-0C80CB9A8821}" type="pres">
      <dgm:prSet presAssocID="{9684EED7-F857-41D1-88C5-DDBA7A83A290}" presName="parentText" presStyleLbl="node1" presStyleIdx="1" presStyleCnt="4" custScaleX="100000" custLinFactNeighborX="19996">
        <dgm:presLayoutVars>
          <dgm:chMax val="0"/>
          <dgm:bulletEnabled val="1"/>
        </dgm:presLayoutVars>
      </dgm:prSet>
      <dgm:spPr/>
    </dgm:pt>
    <dgm:pt modelId="{EF7FADD0-F90F-42E9-B2D6-5BC81CA37474}" type="pres">
      <dgm:prSet presAssocID="{830F4A36-3787-465E-BFF9-57CA2F7C3C30}" presName="spacer" presStyleCnt="0"/>
      <dgm:spPr/>
    </dgm:pt>
    <dgm:pt modelId="{BC17E23F-B49E-4CA9-A3C9-6C9C0A2E63CA}" type="pres">
      <dgm:prSet presAssocID="{3225793F-1696-4B23-987A-378C12196030}" presName="parentText" presStyleLbl="node1" presStyleIdx="2" presStyleCnt="4" custScaleX="100000" custLinFactNeighborX="19996">
        <dgm:presLayoutVars>
          <dgm:chMax val="0"/>
          <dgm:bulletEnabled val="1"/>
        </dgm:presLayoutVars>
      </dgm:prSet>
      <dgm:spPr/>
    </dgm:pt>
    <dgm:pt modelId="{E17309D2-BA53-4396-883B-DE7D9EB5246E}" type="pres">
      <dgm:prSet presAssocID="{826E7118-643F-4FA4-B8AC-6818A4BDEA44}" presName="spacer" presStyleCnt="0"/>
      <dgm:spPr/>
    </dgm:pt>
    <dgm:pt modelId="{EFE655E1-1EF9-4E5F-977D-9300A9A6F195}" type="pres">
      <dgm:prSet presAssocID="{5EBFA578-D227-4B40-A1EC-98E4BDF09A0B}" presName="parentText" presStyleLbl="node1" presStyleIdx="3" presStyleCnt="4" custScaleX="100000" custLinFactNeighborX="19996">
        <dgm:presLayoutVars>
          <dgm:chMax val="0"/>
          <dgm:bulletEnabled val="1"/>
        </dgm:presLayoutVars>
      </dgm:prSet>
      <dgm:spPr/>
    </dgm:pt>
  </dgm:ptLst>
  <dgm:cxnLst>
    <dgm:cxn modelId="{18B6EA0A-55EA-40D0-8C6A-413001549156}" type="presOf" srcId="{731E1094-A449-426A-A695-F51A1520E113}" destId="{63D3743C-773F-4090-B28D-9D6815950532}" srcOrd="0" destOrd="0" presId="urn:microsoft.com/office/officeart/2005/8/layout/vList2"/>
    <dgm:cxn modelId="{6BDA4A1C-5571-4435-BE88-AC84D1A6C6F6}" srcId="{731E1094-A449-426A-A695-F51A1520E113}" destId="{5EBFA578-D227-4B40-A1EC-98E4BDF09A0B}" srcOrd="3" destOrd="0" parTransId="{AA1A2149-439C-41E1-AD73-F3C0399A9CF5}" sibTransId="{C2ACABC6-D605-44E4-BC4F-F14064ED6D31}"/>
    <dgm:cxn modelId="{0DF0B81C-1353-4313-AD8D-D859ABB6BA40}" srcId="{731E1094-A449-426A-A695-F51A1520E113}" destId="{9684EED7-F857-41D1-88C5-DDBA7A83A290}" srcOrd="1" destOrd="0" parTransId="{CAD59203-36DF-40CC-9E3B-987FC80C77AB}" sibTransId="{830F4A36-3787-465E-BFF9-57CA2F7C3C30}"/>
    <dgm:cxn modelId="{87A718AD-29C6-4B9A-9359-A8BC0690C7D9}" srcId="{731E1094-A449-426A-A695-F51A1520E113}" destId="{3225793F-1696-4B23-987A-378C12196030}" srcOrd="2" destOrd="0" parTransId="{9691A0CD-95C3-4425-B355-793D36EAB001}" sibTransId="{826E7118-643F-4FA4-B8AC-6818A4BDEA44}"/>
    <dgm:cxn modelId="{2CA5E0B2-C1EA-4178-8480-66599DC8D60A}" srcId="{731E1094-A449-426A-A695-F51A1520E113}" destId="{AF519B2E-D304-47DD-BAEE-C67FD62E17F5}" srcOrd="0" destOrd="0" parTransId="{6A03B050-ECE9-457C-90D4-55D98CD99632}" sibTransId="{55275897-E0BA-4F77-A406-B629437D14DB}"/>
    <dgm:cxn modelId="{C0B51ACD-B101-45C4-B747-1EE84F39127F}" type="presOf" srcId="{9684EED7-F857-41D1-88C5-DDBA7A83A290}" destId="{E590F27B-D703-4AD2-B9B2-0C80CB9A8821}" srcOrd="0" destOrd="0" presId="urn:microsoft.com/office/officeart/2005/8/layout/vList2"/>
    <dgm:cxn modelId="{1E9E9CE5-AF47-4F80-85A5-FE429A83D9B9}" type="presOf" srcId="{3225793F-1696-4B23-987A-378C12196030}" destId="{BC17E23F-B49E-4CA9-A3C9-6C9C0A2E63CA}" srcOrd="0" destOrd="0" presId="urn:microsoft.com/office/officeart/2005/8/layout/vList2"/>
    <dgm:cxn modelId="{491848F3-BD54-43BE-9126-E99ACA7B4E0F}" type="presOf" srcId="{AF519B2E-D304-47DD-BAEE-C67FD62E17F5}" destId="{686F9516-7E58-4826-B48B-F42B4C8DF876}" srcOrd="0" destOrd="0" presId="urn:microsoft.com/office/officeart/2005/8/layout/vList2"/>
    <dgm:cxn modelId="{1C37D5F9-53A3-4A66-89FA-BBA37284F01C}" type="presOf" srcId="{5EBFA578-D227-4B40-A1EC-98E4BDF09A0B}" destId="{EFE655E1-1EF9-4E5F-977D-9300A9A6F195}" srcOrd="0" destOrd="0" presId="urn:microsoft.com/office/officeart/2005/8/layout/vList2"/>
    <dgm:cxn modelId="{65F4BB2F-E705-454D-A3B8-362D00D4F837}" type="presParOf" srcId="{63D3743C-773F-4090-B28D-9D6815950532}" destId="{686F9516-7E58-4826-B48B-F42B4C8DF876}" srcOrd="0" destOrd="0" presId="urn:microsoft.com/office/officeart/2005/8/layout/vList2"/>
    <dgm:cxn modelId="{37CD0923-582B-4E8A-8780-9D635D0719B9}" type="presParOf" srcId="{63D3743C-773F-4090-B28D-9D6815950532}" destId="{5B3A98BE-710D-4395-BEF4-9B2325B79D99}" srcOrd="1" destOrd="0" presId="urn:microsoft.com/office/officeart/2005/8/layout/vList2"/>
    <dgm:cxn modelId="{531ACC20-2203-4706-9555-42CC5CC9967D}" type="presParOf" srcId="{63D3743C-773F-4090-B28D-9D6815950532}" destId="{E590F27B-D703-4AD2-B9B2-0C80CB9A8821}" srcOrd="2" destOrd="0" presId="urn:microsoft.com/office/officeart/2005/8/layout/vList2"/>
    <dgm:cxn modelId="{750F0A94-A98B-44FC-8DF0-7B3D2D4E7730}" type="presParOf" srcId="{63D3743C-773F-4090-B28D-9D6815950532}" destId="{EF7FADD0-F90F-42E9-B2D6-5BC81CA37474}" srcOrd="3" destOrd="0" presId="urn:microsoft.com/office/officeart/2005/8/layout/vList2"/>
    <dgm:cxn modelId="{8B9539FE-B8BC-4206-838D-EEA246D3C96A}" type="presParOf" srcId="{63D3743C-773F-4090-B28D-9D6815950532}" destId="{BC17E23F-B49E-4CA9-A3C9-6C9C0A2E63CA}" srcOrd="4" destOrd="0" presId="urn:microsoft.com/office/officeart/2005/8/layout/vList2"/>
    <dgm:cxn modelId="{21E7A21C-2846-4197-839E-4087F589A05D}" type="presParOf" srcId="{63D3743C-773F-4090-B28D-9D6815950532}" destId="{E17309D2-BA53-4396-883B-DE7D9EB5246E}" srcOrd="5" destOrd="0" presId="urn:microsoft.com/office/officeart/2005/8/layout/vList2"/>
    <dgm:cxn modelId="{49C7D71F-23A3-4CBC-A7E6-080584376616}" type="presParOf" srcId="{63D3743C-773F-4090-B28D-9D6815950532}" destId="{EFE655E1-1EF9-4E5F-977D-9300A9A6F19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E1094-A449-426A-A695-F51A1520E1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519B2E-D304-47DD-BAEE-C67FD62E17F5}">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algn="r" rtl="1"/>
          <a:r>
            <a:rPr lang="ar-SA" sz="1800" b="1" dirty="0">
              <a:solidFill>
                <a:srgbClr val="000000"/>
              </a:solidFill>
              <a:latin typeface="B Mitra"/>
              <a:ea typeface="Calibri"/>
              <a:cs typeface="B Traffic" panose="00000400000000000000" pitchFamily="2" charset="-78"/>
            </a:rPr>
            <a:t>1- </a:t>
          </a:r>
          <a:r>
            <a:rPr lang="fa-IR" sz="1800" b="1" dirty="0">
              <a:solidFill>
                <a:srgbClr val="000000"/>
              </a:solidFill>
              <a:latin typeface="B Mitra"/>
              <a:ea typeface="Calibri"/>
              <a:cs typeface="B Traffic" panose="00000400000000000000" pitchFamily="2" charset="-78"/>
            </a:rPr>
            <a:t>سالمندان</a:t>
          </a:r>
          <a:endParaRPr lang="en-US" sz="1800" b="1" dirty="0"/>
        </a:p>
      </dgm:t>
    </dgm:pt>
    <dgm:pt modelId="{6A03B050-ECE9-457C-90D4-55D98CD99632}" type="parTrans" cxnId="{2CA5E0B2-C1EA-4178-8480-66599DC8D60A}">
      <dgm:prSet/>
      <dgm:spPr/>
      <dgm:t>
        <a:bodyPr/>
        <a:lstStyle/>
        <a:p>
          <a:pPr rtl="1"/>
          <a:endParaRPr lang="en-US" sz="1800" b="1"/>
        </a:p>
      </dgm:t>
    </dgm:pt>
    <dgm:pt modelId="{55275897-E0BA-4F77-A406-B629437D14DB}" type="sibTrans" cxnId="{2CA5E0B2-C1EA-4178-8480-66599DC8D60A}">
      <dgm:prSet/>
      <dgm:spPr/>
      <dgm:t>
        <a:bodyPr/>
        <a:lstStyle/>
        <a:p>
          <a:pPr rtl="1"/>
          <a:endParaRPr lang="en-US" sz="1800" b="1"/>
        </a:p>
      </dgm:t>
    </dgm:pt>
    <dgm:pt modelId="{9684EED7-F857-41D1-88C5-DDBA7A83A290}">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algn="r" rtl="1"/>
          <a:r>
            <a:rPr lang="ar-SA" sz="1800" b="1" dirty="0">
              <a:solidFill>
                <a:srgbClr val="000000"/>
              </a:solidFill>
              <a:latin typeface="B Mitra"/>
              <a:ea typeface="Calibri"/>
              <a:cs typeface="B Traffic" panose="00000400000000000000" pitchFamily="2" charset="-78"/>
            </a:rPr>
            <a:t>2- </a:t>
          </a:r>
          <a:r>
            <a:rPr lang="fa-IR" sz="1800" b="1" dirty="0">
              <a:solidFill>
                <a:srgbClr val="000000"/>
              </a:solidFill>
              <a:latin typeface="B Mitra"/>
              <a:ea typeface="Calibri"/>
              <a:cs typeface="B Traffic" panose="00000400000000000000" pitchFamily="2" charset="-78"/>
            </a:rPr>
            <a:t>کودکان</a:t>
          </a:r>
          <a:endParaRPr lang="en-US" sz="1800" b="1" dirty="0"/>
        </a:p>
      </dgm:t>
    </dgm:pt>
    <dgm:pt modelId="{CAD59203-36DF-40CC-9E3B-987FC80C77AB}" type="parTrans" cxnId="{0DF0B81C-1353-4313-AD8D-D859ABB6BA40}">
      <dgm:prSet/>
      <dgm:spPr/>
      <dgm:t>
        <a:bodyPr/>
        <a:lstStyle/>
        <a:p>
          <a:pPr rtl="1"/>
          <a:endParaRPr lang="en-US" sz="1800" b="1"/>
        </a:p>
      </dgm:t>
    </dgm:pt>
    <dgm:pt modelId="{830F4A36-3787-465E-BFF9-57CA2F7C3C30}" type="sibTrans" cxnId="{0DF0B81C-1353-4313-AD8D-D859ABB6BA40}">
      <dgm:prSet/>
      <dgm:spPr/>
      <dgm:t>
        <a:bodyPr/>
        <a:lstStyle/>
        <a:p>
          <a:pPr rtl="1"/>
          <a:endParaRPr lang="en-US" sz="1800" b="1"/>
        </a:p>
      </dgm:t>
    </dgm:pt>
    <dgm:pt modelId="{3225793F-1696-4B23-987A-378C12196030}">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algn="r" rtl="1"/>
          <a:r>
            <a:rPr lang="ar-SA" sz="1800" b="1" dirty="0">
              <a:solidFill>
                <a:srgbClr val="000000"/>
              </a:solidFill>
              <a:latin typeface="B Mitra"/>
              <a:ea typeface="Calibri"/>
              <a:cs typeface="B Traffic" panose="00000400000000000000" pitchFamily="2" charset="-78"/>
            </a:rPr>
            <a:t>3- </a:t>
          </a:r>
          <a:r>
            <a:rPr lang="fa-IR" sz="1800" b="1" dirty="0">
              <a:solidFill>
                <a:srgbClr val="000000"/>
              </a:solidFill>
              <a:latin typeface="B Mitra"/>
              <a:ea typeface="Calibri"/>
              <a:cs typeface="B Traffic" panose="00000400000000000000" pitchFamily="2" charset="-78"/>
            </a:rPr>
            <a:t>زنان</a:t>
          </a:r>
          <a:endParaRPr lang="en-US" sz="1800" b="1" dirty="0"/>
        </a:p>
      </dgm:t>
    </dgm:pt>
    <dgm:pt modelId="{9691A0CD-95C3-4425-B355-793D36EAB001}" type="parTrans" cxnId="{87A718AD-29C6-4B9A-9359-A8BC0690C7D9}">
      <dgm:prSet/>
      <dgm:spPr/>
      <dgm:t>
        <a:bodyPr/>
        <a:lstStyle/>
        <a:p>
          <a:pPr rtl="1"/>
          <a:endParaRPr lang="en-US" sz="1800" b="1"/>
        </a:p>
      </dgm:t>
    </dgm:pt>
    <dgm:pt modelId="{826E7118-643F-4FA4-B8AC-6818A4BDEA44}" type="sibTrans" cxnId="{87A718AD-29C6-4B9A-9359-A8BC0690C7D9}">
      <dgm:prSet/>
      <dgm:spPr/>
      <dgm:t>
        <a:bodyPr/>
        <a:lstStyle/>
        <a:p>
          <a:pPr rtl="1"/>
          <a:endParaRPr lang="en-US" sz="1800" b="1"/>
        </a:p>
      </dgm:t>
    </dgm:pt>
    <dgm:pt modelId="{5EBFA578-D227-4B40-A1EC-98E4BDF09A0B}">
      <dgm:prSe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algn="r" rtl="1"/>
          <a:r>
            <a:rPr lang="ar-SA" sz="1800" b="1" dirty="0">
              <a:solidFill>
                <a:srgbClr val="000000"/>
              </a:solidFill>
              <a:latin typeface="B Mitra"/>
              <a:ea typeface="Calibri"/>
              <a:cs typeface="B Traffic" panose="00000400000000000000" pitchFamily="2" charset="-78"/>
            </a:rPr>
            <a:t>4- </a:t>
          </a:r>
          <a:r>
            <a:rPr lang="fa-IR" sz="1800" b="1" dirty="0">
              <a:solidFill>
                <a:srgbClr val="000000"/>
              </a:solidFill>
              <a:latin typeface="B Mitra"/>
              <a:ea typeface="Calibri"/>
              <a:cs typeface="B Traffic" panose="00000400000000000000" pitchFamily="2" charset="-78"/>
            </a:rPr>
            <a:t>افراد دارای بیماری جدی و مهم</a:t>
          </a:r>
          <a:endParaRPr lang="en-US" sz="1800" b="1" dirty="0">
            <a:ea typeface="Calibri"/>
            <a:cs typeface="B Traffic" panose="00000400000000000000" pitchFamily="2" charset="-78"/>
          </a:endParaRPr>
        </a:p>
      </dgm:t>
    </dgm:pt>
    <dgm:pt modelId="{AA1A2149-439C-41E1-AD73-F3C0399A9CF5}" type="parTrans" cxnId="{6BDA4A1C-5571-4435-BE88-AC84D1A6C6F6}">
      <dgm:prSet/>
      <dgm:spPr/>
      <dgm:t>
        <a:bodyPr/>
        <a:lstStyle/>
        <a:p>
          <a:pPr rtl="1"/>
          <a:endParaRPr lang="en-US" sz="1800" b="1"/>
        </a:p>
      </dgm:t>
    </dgm:pt>
    <dgm:pt modelId="{C2ACABC6-D605-44E4-BC4F-F14064ED6D31}" type="sibTrans" cxnId="{6BDA4A1C-5571-4435-BE88-AC84D1A6C6F6}">
      <dgm:prSet/>
      <dgm:spPr/>
      <dgm:t>
        <a:bodyPr/>
        <a:lstStyle/>
        <a:p>
          <a:pPr rtl="1"/>
          <a:endParaRPr lang="en-US" sz="1800" b="1"/>
        </a:p>
      </dgm:t>
    </dgm:pt>
    <dgm:pt modelId="{2F2B2A2D-F8EB-4BA5-82E1-18BE3AA18144}">
      <dgm:prSe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rtl="1"/>
          <a:r>
            <a:rPr lang="fa-IR" sz="1800" b="1" dirty="0">
              <a:solidFill>
                <a:srgbClr val="000000"/>
              </a:solidFill>
              <a:latin typeface="B Mitra"/>
              <a:ea typeface="Calibri"/>
              <a:cs typeface="B Traffic" panose="00000400000000000000" pitchFamily="2" charset="-78"/>
            </a:rPr>
            <a:t>5</a:t>
          </a:r>
          <a:r>
            <a:rPr lang="ar-SA" sz="1800" b="1" dirty="0">
              <a:solidFill>
                <a:srgbClr val="000000"/>
              </a:solidFill>
              <a:latin typeface="B Mitra"/>
              <a:ea typeface="Calibri"/>
              <a:cs typeface="B Traffic" panose="00000400000000000000" pitchFamily="2" charset="-78"/>
            </a:rPr>
            <a:t>- </a:t>
          </a:r>
          <a:r>
            <a:rPr lang="fa-IR" sz="1800" b="1" dirty="0">
              <a:solidFill>
                <a:srgbClr val="000000"/>
              </a:solidFill>
              <a:latin typeface="B Mitra"/>
              <a:ea typeface="Calibri"/>
              <a:cs typeface="B Traffic" panose="00000400000000000000" pitchFamily="2" charset="-78"/>
            </a:rPr>
            <a:t>افراد دارای سابقه بستری اخیر</a:t>
          </a:r>
          <a:endParaRPr lang="en-US" sz="1800" b="1" dirty="0"/>
        </a:p>
      </dgm:t>
    </dgm:pt>
    <dgm:pt modelId="{B95F5D64-1089-4C4A-808D-504E2BF28B7D}" type="parTrans" cxnId="{EC1D50D5-FBFD-4218-A302-307CC2EF932F}">
      <dgm:prSet/>
      <dgm:spPr/>
      <dgm:t>
        <a:bodyPr/>
        <a:lstStyle/>
        <a:p>
          <a:endParaRPr lang="en-US" sz="1800" b="1"/>
        </a:p>
      </dgm:t>
    </dgm:pt>
    <dgm:pt modelId="{BB78247C-EC30-4A59-A6F6-E296C17709A3}" type="sibTrans" cxnId="{EC1D50D5-FBFD-4218-A302-307CC2EF932F}">
      <dgm:prSet/>
      <dgm:spPr/>
      <dgm:t>
        <a:bodyPr/>
        <a:lstStyle/>
        <a:p>
          <a:endParaRPr lang="en-US" sz="1800" b="1"/>
        </a:p>
      </dgm:t>
    </dgm:pt>
    <dgm:pt modelId="{3F68AC00-5F37-48D4-910C-162A0401C7D9}">
      <dgm:prSe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outerShdw blurRad="469900" dir="2700000" sx="82000" sy="82000" algn="tl" rotWithShape="0">
            <a:prstClr val="black">
              <a:alpha val="52000"/>
            </a:prstClr>
          </a:outerShdw>
        </a:effectLst>
      </dgm:spPr>
      <dgm:t>
        <a:bodyPr/>
        <a:lstStyle/>
        <a:p>
          <a:pPr rtl="1"/>
          <a:r>
            <a:rPr lang="fa-IR" sz="1800" b="1" dirty="0">
              <a:solidFill>
                <a:srgbClr val="000000"/>
              </a:solidFill>
              <a:latin typeface="B Mitra"/>
              <a:ea typeface="Calibri"/>
              <a:cs typeface="B Traffic" panose="00000400000000000000" pitchFamily="2" charset="-78"/>
            </a:rPr>
            <a:t>6</a:t>
          </a:r>
          <a:r>
            <a:rPr lang="ar-SA" sz="1800" b="1" dirty="0">
              <a:solidFill>
                <a:srgbClr val="000000"/>
              </a:solidFill>
              <a:latin typeface="B Mitra"/>
              <a:ea typeface="Calibri"/>
              <a:cs typeface="B Traffic" panose="00000400000000000000" pitchFamily="2" charset="-78"/>
            </a:rPr>
            <a:t>- </a:t>
          </a:r>
          <a:r>
            <a:rPr lang="fa-IR" sz="1800" b="1" dirty="0">
              <a:solidFill>
                <a:srgbClr val="000000"/>
              </a:solidFill>
              <a:latin typeface="B Mitra"/>
              <a:ea typeface="Calibri"/>
              <a:cs typeface="B Traffic" panose="00000400000000000000" pitchFamily="2" charset="-78"/>
            </a:rPr>
            <a:t>افراد  معلول جسمی یا روانی</a:t>
          </a:r>
          <a:endParaRPr lang="en-US" sz="1800" b="1" dirty="0"/>
        </a:p>
      </dgm:t>
    </dgm:pt>
    <dgm:pt modelId="{65B04270-B923-45E5-A4D2-CF9530638861}" type="parTrans" cxnId="{A838DA17-8BEA-4FCE-8A5F-B6229236FE59}">
      <dgm:prSet/>
      <dgm:spPr/>
      <dgm:t>
        <a:bodyPr/>
        <a:lstStyle/>
        <a:p>
          <a:endParaRPr lang="en-US" sz="1800" b="1"/>
        </a:p>
      </dgm:t>
    </dgm:pt>
    <dgm:pt modelId="{24D7629C-6250-46C8-9A54-BB5C19E7FCC1}" type="sibTrans" cxnId="{A838DA17-8BEA-4FCE-8A5F-B6229236FE59}">
      <dgm:prSet/>
      <dgm:spPr/>
      <dgm:t>
        <a:bodyPr/>
        <a:lstStyle/>
        <a:p>
          <a:endParaRPr lang="en-US" sz="1800" b="1"/>
        </a:p>
      </dgm:t>
    </dgm:pt>
    <dgm:pt modelId="{63D3743C-773F-4090-B28D-9D6815950532}" type="pres">
      <dgm:prSet presAssocID="{731E1094-A449-426A-A695-F51A1520E113}" presName="linear" presStyleCnt="0">
        <dgm:presLayoutVars>
          <dgm:animLvl val="lvl"/>
          <dgm:resizeHandles val="exact"/>
        </dgm:presLayoutVars>
      </dgm:prSet>
      <dgm:spPr/>
    </dgm:pt>
    <dgm:pt modelId="{686F9516-7E58-4826-B48B-F42B4C8DF876}" type="pres">
      <dgm:prSet presAssocID="{AF519B2E-D304-47DD-BAEE-C67FD62E17F5}" presName="parentText" presStyleLbl="node1" presStyleIdx="0" presStyleCnt="6" custScaleX="84223" custLinFactNeighborX="19996">
        <dgm:presLayoutVars>
          <dgm:chMax val="0"/>
          <dgm:bulletEnabled val="1"/>
        </dgm:presLayoutVars>
      </dgm:prSet>
      <dgm:spPr/>
    </dgm:pt>
    <dgm:pt modelId="{5B3A98BE-710D-4395-BEF4-9B2325B79D99}" type="pres">
      <dgm:prSet presAssocID="{55275897-E0BA-4F77-A406-B629437D14DB}" presName="spacer" presStyleCnt="0"/>
      <dgm:spPr/>
    </dgm:pt>
    <dgm:pt modelId="{E590F27B-D703-4AD2-B9B2-0C80CB9A8821}" type="pres">
      <dgm:prSet presAssocID="{9684EED7-F857-41D1-88C5-DDBA7A83A290}" presName="parentText" presStyleLbl="node1" presStyleIdx="1" presStyleCnt="6" custScaleX="84223" custLinFactNeighborX="19996">
        <dgm:presLayoutVars>
          <dgm:chMax val="0"/>
          <dgm:bulletEnabled val="1"/>
        </dgm:presLayoutVars>
      </dgm:prSet>
      <dgm:spPr/>
    </dgm:pt>
    <dgm:pt modelId="{EF7FADD0-F90F-42E9-B2D6-5BC81CA37474}" type="pres">
      <dgm:prSet presAssocID="{830F4A36-3787-465E-BFF9-57CA2F7C3C30}" presName="spacer" presStyleCnt="0"/>
      <dgm:spPr/>
    </dgm:pt>
    <dgm:pt modelId="{BC17E23F-B49E-4CA9-A3C9-6C9C0A2E63CA}" type="pres">
      <dgm:prSet presAssocID="{3225793F-1696-4B23-987A-378C12196030}" presName="parentText" presStyleLbl="node1" presStyleIdx="2" presStyleCnt="6" custScaleX="84223" custLinFactNeighborX="19996">
        <dgm:presLayoutVars>
          <dgm:chMax val="0"/>
          <dgm:bulletEnabled val="1"/>
        </dgm:presLayoutVars>
      </dgm:prSet>
      <dgm:spPr/>
    </dgm:pt>
    <dgm:pt modelId="{E17309D2-BA53-4396-883B-DE7D9EB5246E}" type="pres">
      <dgm:prSet presAssocID="{826E7118-643F-4FA4-B8AC-6818A4BDEA44}" presName="spacer" presStyleCnt="0"/>
      <dgm:spPr/>
    </dgm:pt>
    <dgm:pt modelId="{EFE655E1-1EF9-4E5F-977D-9300A9A6F195}" type="pres">
      <dgm:prSet presAssocID="{5EBFA578-D227-4B40-A1EC-98E4BDF09A0B}" presName="parentText" presStyleLbl="node1" presStyleIdx="3" presStyleCnt="6" custScaleX="84223" custLinFactNeighborX="19996">
        <dgm:presLayoutVars>
          <dgm:chMax val="0"/>
          <dgm:bulletEnabled val="1"/>
        </dgm:presLayoutVars>
      </dgm:prSet>
      <dgm:spPr/>
    </dgm:pt>
    <dgm:pt modelId="{920B5291-FB10-4C4F-896F-94D8FC2172CA}" type="pres">
      <dgm:prSet presAssocID="{C2ACABC6-D605-44E4-BC4F-F14064ED6D31}" presName="spacer" presStyleCnt="0"/>
      <dgm:spPr/>
    </dgm:pt>
    <dgm:pt modelId="{A40F4D71-7384-46D7-8FA1-576E3A06BBDF}" type="pres">
      <dgm:prSet presAssocID="{2F2B2A2D-F8EB-4BA5-82E1-18BE3AA18144}" presName="parentText" presStyleLbl="node1" presStyleIdx="4" presStyleCnt="6" custScaleX="83831" custLinFactNeighborX="14160" custLinFactNeighborY="-17880">
        <dgm:presLayoutVars>
          <dgm:chMax val="0"/>
          <dgm:bulletEnabled val="1"/>
        </dgm:presLayoutVars>
      </dgm:prSet>
      <dgm:spPr/>
    </dgm:pt>
    <dgm:pt modelId="{A656291D-2A31-4E12-ACFB-89567B5E9244}" type="pres">
      <dgm:prSet presAssocID="{BB78247C-EC30-4A59-A6F6-E296C17709A3}" presName="spacer" presStyleCnt="0"/>
      <dgm:spPr/>
    </dgm:pt>
    <dgm:pt modelId="{C9EA25C2-F3E9-4FC3-B109-521825E6D9A4}" type="pres">
      <dgm:prSet presAssocID="{3F68AC00-5F37-48D4-910C-162A0401C7D9}" presName="parentText" presStyleLbl="node1" presStyleIdx="5" presStyleCnt="6" custScaleX="83831" custLinFactNeighborX="13767">
        <dgm:presLayoutVars>
          <dgm:chMax val="0"/>
          <dgm:bulletEnabled val="1"/>
        </dgm:presLayoutVars>
      </dgm:prSet>
      <dgm:spPr/>
    </dgm:pt>
  </dgm:ptLst>
  <dgm:cxnLst>
    <dgm:cxn modelId="{C3D67604-6431-46E8-9514-F0E7B4B39D38}" type="presOf" srcId="{3225793F-1696-4B23-987A-378C12196030}" destId="{BC17E23F-B49E-4CA9-A3C9-6C9C0A2E63CA}" srcOrd="0" destOrd="0" presId="urn:microsoft.com/office/officeart/2005/8/layout/vList2"/>
    <dgm:cxn modelId="{A838DA17-8BEA-4FCE-8A5F-B6229236FE59}" srcId="{731E1094-A449-426A-A695-F51A1520E113}" destId="{3F68AC00-5F37-48D4-910C-162A0401C7D9}" srcOrd="5" destOrd="0" parTransId="{65B04270-B923-45E5-A4D2-CF9530638861}" sibTransId="{24D7629C-6250-46C8-9A54-BB5C19E7FCC1}"/>
    <dgm:cxn modelId="{FF40021C-0AD5-4D45-A436-2046CCF609B4}" type="presOf" srcId="{2F2B2A2D-F8EB-4BA5-82E1-18BE3AA18144}" destId="{A40F4D71-7384-46D7-8FA1-576E3A06BBDF}" srcOrd="0" destOrd="0" presId="urn:microsoft.com/office/officeart/2005/8/layout/vList2"/>
    <dgm:cxn modelId="{6BDA4A1C-5571-4435-BE88-AC84D1A6C6F6}" srcId="{731E1094-A449-426A-A695-F51A1520E113}" destId="{5EBFA578-D227-4B40-A1EC-98E4BDF09A0B}" srcOrd="3" destOrd="0" parTransId="{AA1A2149-439C-41E1-AD73-F3C0399A9CF5}" sibTransId="{C2ACABC6-D605-44E4-BC4F-F14064ED6D31}"/>
    <dgm:cxn modelId="{0DF0B81C-1353-4313-AD8D-D859ABB6BA40}" srcId="{731E1094-A449-426A-A695-F51A1520E113}" destId="{9684EED7-F857-41D1-88C5-DDBA7A83A290}" srcOrd="1" destOrd="0" parTransId="{CAD59203-36DF-40CC-9E3B-987FC80C77AB}" sibTransId="{830F4A36-3787-465E-BFF9-57CA2F7C3C30}"/>
    <dgm:cxn modelId="{3BE8CF94-A975-4B75-8D56-7D397E4373A0}" type="presOf" srcId="{3F68AC00-5F37-48D4-910C-162A0401C7D9}" destId="{C9EA25C2-F3E9-4FC3-B109-521825E6D9A4}" srcOrd="0" destOrd="0" presId="urn:microsoft.com/office/officeart/2005/8/layout/vList2"/>
    <dgm:cxn modelId="{87A718AD-29C6-4B9A-9359-A8BC0690C7D9}" srcId="{731E1094-A449-426A-A695-F51A1520E113}" destId="{3225793F-1696-4B23-987A-378C12196030}" srcOrd="2" destOrd="0" parTransId="{9691A0CD-95C3-4425-B355-793D36EAB001}" sibTransId="{826E7118-643F-4FA4-B8AC-6818A4BDEA44}"/>
    <dgm:cxn modelId="{2CA5E0B2-C1EA-4178-8480-66599DC8D60A}" srcId="{731E1094-A449-426A-A695-F51A1520E113}" destId="{AF519B2E-D304-47DD-BAEE-C67FD62E17F5}" srcOrd="0" destOrd="0" parTransId="{6A03B050-ECE9-457C-90D4-55D98CD99632}" sibTransId="{55275897-E0BA-4F77-A406-B629437D14DB}"/>
    <dgm:cxn modelId="{6C3E75BA-7602-4CB2-B772-551F5168183C}" type="presOf" srcId="{9684EED7-F857-41D1-88C5-DDBA7A83A290}" destId="{E590F27B-D703-4AD2-B9B2-0C80CB9A8821}" srcOrd="0" destOrd="0" presId="urn:microsoft.com/office/officeart/2005/8/layout/vList2"/>
    <dgm:cxn modelId="{BF328AC5-508C-4DA8-90C9-67F473928450}" type="presOf" srcId="{731E1094-A449-426A-A695-F51A1520E113}" destId="{63D3743C-773F-4090-B28D-9D6815950532}" srcOrd="0" destOrd="0" presId="urn:microsoft.com/office/officeart/2005/8/layout/vList2"/>
    <dgm:cxn modelId="{CCA376CE-2D3A-429A-A131-0180475C5C70}" type="presOf" srcId="{AF519B2E-D304-47DD-BAEE-C67FD62E17F5}" destId="{686F9516-7E58-4826-B48B-F42B4C8DF876}" srcOrd="0" destOrd="0" presId="urn:microsoft.com/office/officeart/2005/8/layout/vList2"/>
    <dgm:cxn modelId="{EC1D50D5-FBFD-4218-A302-307CC2EF932F}" srcId="{731E1094-A449-426A-A695-F51A1520E113}" destId="{2F2B2A2D-F8EB-4BA5-82E1-18BE3AA18144}" srcOrd="4" destOrd="0" parTransId="{B95F5D64-1089-4C4A-808D-504E2BF28B7D}" sibTransId="{BB78247C-EC30-4A59-A6F6-E296C17709A3}"/>
    <dgm:cxn modelId="{EE8A36E6-9DCF-4A00-9D11-91BD4329338A}" type="presOf" srcId="{5EBFA578-D227-4B40-A1EC-98E4BDF09A0B}" destId="{EFE655E1-1EF9-4E5F-977D-9300A9A6F195}" srcOrd="0" destOrd="0" presId="urn:microsoft.com/office/officeart/2005/8/layout/vList2"/>
    <dgm:cxn modelId="{9710AC0B-81E3-44CE-95DB-D21FA8112CAD}" type="presParOf" srcId="{63D3743C-773F-4090-B28D-9D6815950532}" destId="{686F9516-7E58-4826-B48B-F42B4C8DF876}" srcOrd="0" destOrd="0" presId="urn:microsoft.com/office/officeart/2005/8/layout/vList2"/>
    <dgm:cxn modelId="{5C394ACB-4EEB-48A4-A635-4C436087A57C}" type="presParOf" srcId="{63D3743C-773F-4090-B28D-9D6815950532}" destId="{5B3A98BE-710D-4395-BEF4-9B2325B79D99}" srcOrd="1" destOrd="0" presId="urn:microsoft.com/office/officeart/2005/8/layout/vList2"/>
    <dgm:cxn modelId="{D435F43B-B5EE-4C94-93B3-8ADEC21BD850}" type="presParOf" srcId="{63D3743C-773F-4090-B28D-9D6815950532}" destId="{E590F27B-D703-4AD2-B9B2-0C80CB9A8821}" srcOrd="2" destOrd="0" presId="urn:microsoft.com/office/officeart/2005/8/layout/vList2"/>
    <dgm:cxn modelId="{6F5B5C8B-9110-4234-B9DE-318B6018A513}" type="presParOf" srcId="{63D3743C-773F-4090-B28D-9D6815950532}" destId="{EF7FADD0-F90F-42E9-B2D6-5BC81CA37474}" srcOrd="3" destOrd="0" presId="urn:microsoft.com/office/officeart/2005/8/layout/vList2"/>
    <dgm:cxn modelId="{772B7433-0506-42EC-BFDA-EF3235D583E0}" type="presParOf" srcId="{63D3743C-773F-4090-B28D-9D6815950532}" destId="{BC17E23F-B49E-4CA9-A3C9-6C9C0A2E63CA}" srcOrd="4" destOrd="0" presId="urn:microsoft.com/office/officeart/2005/8/layout/vList2"/>
    <dgm:cxn modelId="{F9BBB3DF-E939-4E51-9FDF-6E56A09BF24D}" type="presParOf" srcId="{63D3743C-773F-4090-B28D-9D6815950532}" destId="{E17309D2-BA53-4396-883B-DE7D9EB5246E}" srcOrd="5" destOrd="0" presId="urn:microsoft.com/office/officeart/2005/8/layout/vList2"/>
    <dgm:cxn modelId="{7638181D-5F21-421C-9696-2766AA005BEF}" type="presParOf" srcId="{63D3743C-773F-4090-B28D-9D6815950532}" destId="{EFE655E1-1EF9-4E5F-977D-9300A9A6F195}" srcOrd="6" destOrd="0" presId="urn:microsoft.com/office/officeart/2005/8/layout/vList2"/>
    <dgm:cxn modelId="{69618496-042B-491E-B602-1460EFD9002E}" type="presParOf" srcId="{63D3743C-773F-4090-B28D-9D6815950532}" destId="{920B5291-FB10-4C4F-896F-94D8FC2172CA}" srcOrd="7" destOrd="0" presId="urn:microsoft.com/office/officeart/2005/8/layout/vList2"/>
    <dgm:cxn modelId="{A77417D0-2BC5-4C28-8C0F-D8847FA054BF}" type="presParOf" srcId="{63D3743C-773F-4090-B28D-9D6815950532}" destId="{A40F4D71-7384-46D7-8FA1-576E3A06BBDF}" srcOrd="8" destOrd="0" presId="urn:microsoft.com/office/officeart/2005/8/layout/vList2"/>
    <dgm:cxn modelId="{68443F6C-9AAD-4DFE-A96E-E13836E542B2}" type="presParOf" srcId="{63D3743C-773F-4090-B28D-9D6815950532}" destId="{A656291D-2A31-4E12-ACFB-89567B5E9244}" srcOrd="9" destOrd="0" presId="urn:microsoft.com/office/officeart/2005/8/layout/vList2"/>
    <dgm:cxn modelId="{AC57CC9D-1E83-4AC9-8879-EE14E36AD6FC}" type="presParOf" srcId="{63D3743C-773F-4090-B28D-9D6815950532}" destId="{C9EA25C2-F3E9-4FC3-B109-521825E6D9A4}"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9516-7E58-4826-B48B-F42B4C8DF876}">
      <dsp:nvSpPr>
        <dsp:cNvPr id="0" name=""/>
        <dsp:cNvSpPr/>
      </dsp:nvSpPr>
      <dsp:spPr>
        <a:xfrm>
          <a:off x="1209214" y="60736"/>
          <a:ext cx="3363696" cy="6388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solidFill>
                <a:srgbClr val="000000"/>
              </a:solidFill>
              <a:latin typeface="B Mitra"/>
              <a:ea typeface="Calibri"/>
              <a:cs typeface="B Traffic" panose="00000400000000000000" pitchFamily="2" charset="-78"/>
            </a:rPr>
            <a:t>1- دانش مردم</a:t>
          </a:r>
          <a:endParaRPr lang="en-US" sz="2100" kern="1200" dirty="0"/>
        </a:p>
      </dsp:txBody>
      <dsp:txXfrm>
        <a:off x="1240399" y="91921"/>
        <a:ext cx="3301326" cy="576450"/>
      </dsp:txXfrm>
    </dsp:sp>
    <dsp:sp modelId="{E590F27B-D703-4AD2-B9B2-0C80CB9A8821}">
      <dsp:nvSpPr>
        <dsp:cNvPr id="0" name=""/>
        <dsp:cNvSpPr/>
      </dsp:nvSpPr>
      <dsp:spPr>
        <a:xfrm>
          <a:off x="1209214" y="760036"/>
          <a:ext cx="3363696" cy="6388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solidFill>
                <a:srgbClr val="000000"/>
              </a:solidFill>
              <a:latin typeface="B Mitra"/>
              <a:ea typeface="Calibri"/>
              <a:cs typeface="B Traffic" panose="00000400000000000000" pitchFamily="2" charset="-78"/>
            </a:rPr>
            <a:t>2- پیش بینی مناسب</a:t>
          </a:r>
          <a:endParaRPr lang="en-US" sz="2100" kern="1200" dirty="0"/>
        </a:p>
      </dsp:txBody>
      <dsp:txXfrm>
        <a:off x="1240399" y="791221"/>
        <a:ext cx="3301326" cy="576450"/>
      </dsp:txXfrm>
    </dsp:sp>
    <dsp:sp modelId="{BC17E23F-B49E-4CA9-A3C9-6C9C0A2E63CA}">
      <dsp:nvSpPr>
        <dsp:cNvPr id="0" name=""/>
        <dsp:cNvSpPr/>
      </dsp:nvSpPr>
      <dsp:spPr>
        <a:xfrm>
          <a:off x="1209214" y="1459336"/>
          <a:ext cx="3363696" cy="6388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solidFill>
                <a:srgbClr val="000000"/>
              </a:solidFill>
              <a:latin typeface="B Mitra"/>
              <a:ea typeface="Calibri"/>
              <a:cs typeface="B Traffic" panose="00000400000000000000" pitchFamily="2" charset="-78"/>
            </a:rPr>
            <a:t>3- انتقال به موقع پیام هشدار</a:t>
          </a:r>
          <a:endParaRPr lang="en-US" sz="2100" kern="1200" dirty="0"/>
        </a:p>
      </dsp:txBody>
      <dsp:txXfrm>
        <a:off x="1240399" y="1490521"/>
        <a:ext cx="3301326" cy="576450"/>
      </dsp:txXfrm>
    </dsp:sp>
    <dsp:sp modelId="{EFE655E1-1EF9-4E5F-977D-9300A9A6F195}">
      <dsp:nvSpPr>
        <dsp:cNvPr id="0" name=""/>
        <dsp:cNvSpPr/>
      </dsp:nvSpPr>
      <dsp:spPr>
        <a:xfrm>
          <a:off x="1209214" y="2158636"/>
          <a:ext cx="3363696" cy="6388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a:solidFill>
                <a:srgbClr val="000000"/>
              </a:solidFill>
              <a:latin typeface="B Mitra"/>
              <a:ea typeface="Calibri"/>
              <a:cs typeface="B Traffic" panose="00000400000000000000" pitchFamily="2" charset="-78"/>
            </a:rPr>
            <a:t>4- عکس العمل مناسب مردم</a:t>
          </a:r>
          <a:endParaRPr lang="en-US" sz="2100" kern="1200" dirty="0">
            <a:ea typeface="Calibri"/>
            <a:cs typeface="B Traffic" panose="00000400000000000000" pitchFamily="2" charset="-78"/>
          </a:endParaRPr>
        </a:p>
      </dsp:txBody>
      <dsp:txXfrm>
        <a:off x="1240399" y="2189821"/>
        <a:ext cx="3301326" cy="57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9516-7E58-4826-B48B-F42B4C8DF876}">
      <dsp:nvSpPr>
        <dsp:cNvPr id="0" name=""/>
        <dsp:cNvSpPr/>
      </dsp:nvSpPr>
      <dsp:spPr>
        <a:xfrm>
          <a:off x="0" y="125895"/>
          <a:ext cx="5897687" cy="60840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fa-IR" sz="2000" kern="1200" dirty="0">
              <a:solidFill>
                <a:srgbClr val="000000"/>
              </a:solidFill>
              <a:latin typeface="B Mitra"/>
              <a:ea typeface="Calibri"/>
              <a:cs typeface="B Traffic" panose="00000400000000000000" pitchFamily="2" charset="-78"/>
            </a:rPr>
            <a:t>به مردم در کوتاه ترین زمان هشدار می دهد </a:t>
          </a:r>
          <a:endParaRPr lang="en-US" sz="2000" kern="1200" dirty="0"/>
        </a:p>
      </dsp:txBody>
      <dsp:txXfrm>
        <a:off x="29700" y="155595"/>
        <a:ext cx="5838287" cy="549000"/>
      </dsp:txXfrm>
    </dsp:sp>
    <dsp:sp modelId="{E590F27B-D703-4AD2-B9B2-0C80CB9A8821}">
      <dsp:nvSpPr>
        <dsp:cNvPr id="0" name=""/>
        <dsp:cNvSpPr/>
      </dsp:nvSpPr>
      <dsp:spPr>
        <a:xfrm>
          <a:off x="0" y="791896"/>
          <a:ext cx="5897687" cy="60840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fa-IR" sz="2000" kern="1200" dirty="0">
              <a:solidFill>
                <a:srgbClr val="000000"/>
              </a:solidFill>
              <a:latin typeface="B Mitra"/>
              <a:ea typeface="Calibri"/>
              <a:cs typeface="B Traffic" panose="00000400000000000000" pitchFamily="2" charset="-78"/>
            </a:rPr>
            <a:t>معمولا از طریق تلویزیون و رادیو اعلام می شود</a:t>
          </a:r>
          <a:endParaRPr lang="en-US" sz="2000" kern="1200" dirty="0"/>
        </a:p>
      </dsp:txBody>
      <dsp:txXfrm>
        <a:off x="29700" y="821596"/>
        <a:ext cx="5838287" cy="549000"/>
      </dsp:txXfrm>
    </dsp:sp>
    <dsp:sp modelId="{BC17E23F-B49E-4CA9-A3C9-6C9C0A2E63CA}">
      <dsp:nvSpPr>
        <dsp:cNvPr id="0" name=""/>
        <dsp:cNvSpPr/>
      </dsp:nvSpPr>
      <dsp:spPr>
        <a:xfrm>
          <a:off x="0" y="1457896"/>
          <a:ext cx="5897687" cy="60840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fa-IR" sz="2000" kern="1200" dirty="0">
              <a:solidFill>
                <a:srgbClr val="000000"/>
              </a:solidFill>
              <a:latin typeface="B Mitra"/>
              <a:ea typeface="Calibri"/>
              <a:cs typeface="B Traffic" panose="00000400000000000000" pitchFamily="2" charset="-78"/>
            </a:rPr>
            <a:t>اعلام هشدار بر عهده ستاد مدیریت بحران کشور است</a:t>
          </a:r>
          <a:endParaRPr lang="en-US" sz="2000" kern="1200" dirty="0"/>
        </a:p>
      </dsp:txBody>
      <dsp:txXfrm>
        <a:off x="29700" y="1487596"/>
        <a:ext cx="5838287" cy="549000"/>
      </dsp:txXfrm>
    </dsp:sp>
    <dsp:sp modelId="{EFE655E1-1EF9-4E5F-977D-9300A9A6F195}">
      <dsp:nvSpPr>
        <dsp:cNvPr id="0" name=""/>
        <dsp:cNvSpPr/>
      </dsp:nvSpPr>
      <dsp:spPr>
        <a:xfrm>
          <a:off x="0" y="2123896"/>
          <a:ext cx="5897687" cy="60840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fa-IR" sz="2000" kern="1200" dirty="0">
              <a:solidFill>
                <a:srgbClr val="000000"/>
              </a:solidFill>
              <a:latin typeface="B Mitra"/>
              <a:ea typeface="Calibri"/>
              <a:cs typeface="B Traffic" panose="00000400000000000000" pitchFamily="2" charset="-78"/>
            </a:rPr>
            <a:t>مردم می توانند از مقامات محلی نحوه اعلام هشدار را بپرسند.</a:t>
          </a:r>
          <a:endParaRPr lang="en-US" sz="2000" kern="1200" dirty="0">
            <a:ea typeface="Calibri"/>
            <a:cs typeface="B Traffic" panose="00000400000000000000" pitchFamily="2" charset="-78"/>
          </a:endParaRPr>
        </a:p>
      </dsp:txBody>
      <dsp:txXfrm>
        <a:off x="29700" y="2153596"/>
        <a:ext cx="5838287"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9516-7E58-4826-B48B-F42B4C8DF876}">
      <dsp:nvSpPr>
        <dsp:cNvPr id="0" name=""/>
        <dsp:cNvSpPr/>
      </dsp:nvSpPr>
      <dsp:spPr>
        <a:xfrm>
          <a:off x="721324" y="22859"/>
          <a:ext cx="3850675"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solidFill>
                <a:srgbClr val="000000"/>
              </a:solidFill>
              <a:latin typeface="B Mitra"/>
              <a:ea typeface="Calibri"/>
              <a:cs typeface="B Traffic" panose="00000400000000000000" pitchFamily="2" charset="-78"/>
            </a:rPr>
            <a:t>1- </a:t>
          </a:r>
          <a:r>
            <a:rPr lang="fa-IR" sz="1800" b="1" kern="1200" dirty="0">
              <a:solidFill>
                <a:srgbClr val="000000"/>
              </a:solidFill>
              <a:latin typeface="B Mitra"/>
              <a:ea typeface="Calibri"/>
              <a:cs typeface="B Traffic" panose="00000400000000000000" pitchFamily="2" charset="-78"/>
            </a:rPr>
            <a:t>سالمندان</a:t>
          </a:r>
          <a:endParaRPr lang="en-US" sz="1800" b="1" kern="1200" dirty="0"/>
        </a:p>
      </dsp:txBody>
      <dsp:txXfrm>
        <a:off x="749539" y="51074"/>
        <a:ext cx="3794245" cy="521550"/>
      </dsp:txXfrm>
    </dsp:sp>
    <dsp:sp modelId="{E590F27B-D703-4AD2-B9B2-0C80CB9A8821}">
      <dsp:nvSpPr>
        <dsp:cNvPr id="0" name=""/>
        <dsp:cNvSpPr/>
      </dsp:nvSpPr>
      <dsp:spPr>
        <a:xfrm>
          <a:off x="721324" y="675719"/>
          <a:ext cx="3850675"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solidFill>
                <a:srgbClr val="000000"/>
              </a:solidFill>
              <a:latin typeface="B Mitra"/>
              <a:ea typeface="Calibri"/>
              <a:cs typeface="B Traffic" panose="00000400000000000000" pitchFamily="2" charset="-78"/>
            </a:rPr>
            <a:t>2- </a:t>
          </a:r>
          <a:r>
            <a:rPr lang="fa-IR" sz="1800" b="1" kern="1200" dirty="0">
              <a:solidFill>
                <a:srgbClr val="000000"/>
              </a:solidFill>
              <a:latin typeface="B Mitra"/>
              <a:ea typeface="Calibri"/>
              <a:cs typeface="B Traffic" panose="00000400000000000000" pitchFamily="2" charset="-78"/>
            </a:rPr>
            <a:t>کودکان</a:t>
          </a:r>
          <a:endParaRPr lang="en-US" sz="1800" b="1" kern="1200" dirty="0"/>
        </a:p>
      </dsp:txBody>
      <dsp:txXfrm>
        <a:off x="749539" y="703934"/>
        <a:ext cx="3794245" cy="521550"/>
      </dsp:txXfrm>
    </dsp:sp>
    <dsp:sp modelId="{BC17E23F-B49E-4CA9-A3C9-6C9C0A2E63CA}">
      <dsp:nvSpPr>
        <dsp:cNvPr id="0" name=""/>
        <dsp:cNvSpPr/>
      </dsp:nvSpPr>
      <dsp:spPr>
        <a:xfrm>
          <a:off x="721324" y="1328579"/>
          <a:ext cx="3850675"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solidFill>
                <a:srgbClr val="000000"/>
              </a:solidFill>
              <a:latin typeface="B Mitra"/>
              <a:ea typeface="Calibri"/>
              <a:cs typeface="B Traffic" panose="00000400000000000000" pitchFamily="2" charset="-78"/>
            </a:rPr>
            <a:t>3- </a:t>
          </a:r>
          <a:r>
            <a:rPr lang="fa-IR" sz="1800" b="1" kern="1200" dirty="0">
              <a:solidFill>
                <a:srgbClr val="000000"/>
              </a:solidFill>
              <a:latin typeface="B Mitra"/>
              <a:ea typeface="Calibri"/>
              <a:cs typeface="B Traffic" panose="00000400000000000000" pitchFamily="2" charset="-78"/>
            </a:rPr>
            <a:t>زنان</a:t>
          </a:r>
          <a:endParaRPr lang="en-US" sz="1800" b="1" kern="1200" dirty="0"/>
        </a:p>
      </dsp:txBody>
      <dsp:txXfrm>
        <a:off x="749539" y="1356794"/>
        <a:ext cx="3794245" cy="521550"/>
      </dsp:txXfrm>
    </dsp:sp>
    <dsp:sp modelId="{EFE655E1-1EF9-4E5F-977D-9300A9A6F195}">
      <dsp:nvSpPr>
        <dsp:cNvPr id="0" name=""/>
        <dsp:cNvSpPr/>
      </dsp:nvSpPr>
      <dsp:spPr>
        <a:xfrm>
          <a:off x="721324" y="1981440"/>
          <a:ext cx="3850675"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solidFill>
                <a:srgbClr val="000000"/>
              </a:solidFill>
              <a:latin typeface="B Mitra"/>
              <a:ea typeface="Calibri"/>
              <a:cs typeface="B Traffic" panose="00000400000000000000" pitchFamily="2" charset="-78"/>
            </a:rPr>
            <a:t>4- </a:t>
          </a:r>
          <a:r>
            <a:rPr lang="fa-IR" sz="1800" b="1" kern="1200" dirty="0">
              <a:solidFill>
                <a:srgbClr val="000000"/>
              </a:solidFill>
              <a:latin typeface="B Mitra"/>
              <a:ea typeface="Calibri"/>
              <a:cs typeface="B Traffic" panose="00000400000000000000" pitchFamily="2" charset="-78"/>
            </a:rPr>
            <a:t>افراد دارای بیماری جدی و مهم</a:t>
          </a:r>
          <a:endParaRPr lang="en-US" sz="1800" b="1" kern="1200" dirty="0">
            <a:ea typeface="Calibri"/>
            <a:cs typeface="B Traffic" panose="00000400000000000000" pitchFamily="2" charset="-78"/>
          </a:endParaRPr>
        </a:p>
      </dsp:txBody>
      <dsp:txXfrm>
        <a:off x="749539" y="2009655"/>
        <a:ext cx="3794245" cy="521550"/>
      </dsp:txXfrm>
    </dsp:sp>
    <dsp:sp modelId="{A40F4D71-7384-46D7-8FA1-576E3A06BBDF}">
      <dsp:nvSpPr>
        <dsp:cNvPr id="0" name=""/>
        <dsp:cNvSpPr/>
      </dsp:nvSpPr>
      <dsp:spPr>
        <a:xfrm>
          <a:off x="739246" y="2620911"/>
          <a:ext cx="3832753"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fa-IR" sz="1800" b="1" kern="1200" dirty="0">
              <a:solidFill>
                <a:srgbClr val="000000"/>
              </a:solidFill>
              <a:latin typeface="B Mitra"/>
              <a:ea typeface="Calibri"/>
              <a:cs typeface="B Traffic" panose="00000400000000000000" pitchFamily="2" charset="-78"/>
            </a:rPr>
            <a:t>5</a:t>
          </a:r>
          <a:r>
            <a:rPr lang="ar-SA" sz="1800" b="1" kern="1200" dirty="0">
              <a:solidFill>
                <a:srgbClr val="000000"/>
              </a:solidFill>
              <a:latin typeface="B Mitra"/>
              <a:ea typeface="Calibri"/>
              <a:cs typeface="B Traffic" panose="00000400000000000000" pitchFamily="2" charset="-78"/>
            </a:rPr>
            <a:t>- </a:t>
          </a:r>
          <a:r>
            <a:rPr lang="fa-IR" sz="1800" b="1" kern="1200" dirty="0">
              <a:solidFill>
                <a:srgbClr val="000000"/>
              </a:solidFill>
              <a:latin typeface="B Mitra"/>
              <a:ea typeface="Calibri"/>
              <a:cs typeface="B Traffic" panose="00000400000000000000" pitchFamily="2" charset="-78"/>
            </a:rPr>
            <a:t>افراد دارای سابقه بستری اخیر</a:t>
          </a:r>
          <a:endParaRPr lang="en-US" sz="1800" b="1" kern="1200" dirty="0"/>
        </a:p>
      </dsp:txBody>
      <dsp:txXfrm>
        <a:off x="767461" y="2649126"/>
        <a:ext cx="3776323" cy="521550"/>
      </dsp:txXfrm>
    </dsp:sp>
    <dsp:sp modelId="{C9EA25C2-F3E9-4FC3-B109-521825E6D9A4}">
      <dsp:nvSpPr>
        <dsp:cNvPr id="0" name=""/>
        <dsp:cNvSpPr/>
      </dsp:nvSpPr>
      <dsp:spPr>
        <a:xfrm>
          <a:off x="739246" y="3287160"/>
          <a:ext cx="3832753" cy="577980"/>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469900" dir="2700000" sx="82000" sy="82000" algn="tl" rotWithShape="0">
            <a:prstClr val="black">
              <a:alpha val="5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fa-IR" sz="1800" b="1" kern="1200" dirty="0">
              <a:solidFill>
                <a:srgbClr val="000000"/>
              </a:solidFill>
              <a:latin typeface="B Mitra"/>
              <a:ea typeface="Calibri"/>
              <a:cs typeface="B Traffic" panose="00000400000000000000" pitchFamily="2" charset="-78"/>
            </a:rPr>
            <a:t>6</a:t>
          </a:r>
          <a:r>
            <a:rPr lang="ar-SA" sz="1800" b="1" kern="1200" dirty="0">
              <a:solidFill>
                <a:srgbClr val="000000"/>
              </a:solidFill>
              <a:latin typeface="B Mitra"/>
              <a:ea typeface="Calibri"/>
              <a:cs typeface="B Traffic" panose="00000400000000000000" pitchFamily="2" charset="-78"/>
            </a:rPr>
            <a:t>- </a:t>
          </a:r>
          <a:r>
            <a:rPr lang="fa-IR" sz="1800" b="1" kern="1200" dirty="0">
              <a:solidFill>
                <a:srgbClr val="000000"/>
              </a:solidFill>
              <a:latin typeface="B Mitra"/>
              <a:ea typeface="Calibri"/>
              <a:cs typeface="B Traffic" panose="00000400000000000000" pitchFamily="2" charset="-78"/>
            </a:rPr>
            <a:t>افراد  معلول جسمی یا روانی</a:t>
          </a:r>
          <a:endParaRPr lang="en-US" sz="1800" b="1" kern="1200" dirty="0"/>
        </a:p>
      </dsp:txBody>
      <dsp:txXfrm>
        <a:off x="767461" y="3315375"/>
        <a:ext cx="3776323" cy="521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64DC90-53FD-4878-97ED-6F56D53F72FD}" type="datetimeFigureOut">
              <a:rPr lang="en-US" smtClean="0"/>
              <a:pPr/>
              <a:t>5/31/2022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A14CCC-2FC9-4D39-BC56-8642AE2EA993}" type="slidenum">
              <a:rPr lang="en-US" smtClean="0"/>
              <a:pPr/>
              <a:t>‹#›</a:t>
            </a:fld>
            <a:endParaRPr lang="en-US"/>
          </a:p>
        </p:txBody>
      </p:sp>
    </p:spTree>
    <p:extLst>
      <p:ext uri="{BB962C8B-B14F-4D97-AF65-F5344CB8AC3E}">
        <p14:creationId xmlns:p14="http://schemas.microsoft.com/office/powerpoint/2010/main" val="1986860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99A64-4BED-4649-8CC7-BF8EB4287DE1}" type="datetimeFigureOut">
              <a:rPr lang="en-US" smtClean="0"/>
              <a:pPr/>
              <a:t>5/31/2022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147E2-C6DD-4FCA-A77E-D89DB0CF1ED7}" type="slidenum">
              <a:rPr lang="en-US" smtClean="0"/>
              <a:pPr/>
              <a:t>‹#›</a:t>
            </a:fld>
            <a:endParaRPr lang="en-US"/>
          </a:p>
        </p:txBody>
      </p:sp>
    </p:spTree>
    <p:extLst>
      <p:ext uri="{BB962C8B-B14F-4D97-AF65-F5344CB8AC3E}">
        <p14:creationId xmlns:p14="http://schemas.microsoft.com/office/powerpoint/2010/main" val="11240005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147E2-C6DD-4FCA-A77E-D89DB0CF1ED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147E2-C6DD-4FCA-A77E-D89DB0CF1ED7}"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FE8B76-605F-4D2F-8624-E2E5A6AE30D9}"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35031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D9CBE-0855-4AC7-8B51-F0A4422BFF36}"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5964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C5D6F4-65CD-4ED6-82EE-97A152DD84AB}"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314102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335BE-61A7-475D-8529-7B84D0D0CDBB}"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4729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C63AF8-B8DA-488D-BFCC-98F9BF7E53A8}" type="datetime1">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269972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CC488E-56D8-45B2-9D7C-9DA49CA5D99A}"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53415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F42A4-1C43-4429-98CA-C4CA6536F464}" type="datetime1">
              <a:rPr lang="en-US" smtClean="0"/>
              <a:pPr/>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77622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0E94F7-EA06-481D-893A-B84BED1533A2}" type="datetime1">
              <a:rPr lang="en-US" smtClean="0"/>
              <a:pPr/>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350732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B0B51-14CA-44B3-BA79-C4A200064E87}" type="datetime1">
              <a:rPr lang="en-US" smtClean="0"/>
              <a:pPr/>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144444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14AA3AA-E429-49FC-A52C-DE0F39DC43A9}"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48490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C7A308DE-B850-47B5-870D-3ABF01E31CF4}" type="datetime1">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BE8C0-3224-4778-871B-5C6456A8FD96}" type="slidenum">
              <a:rPr lang="en-US" smtClean="0"/>
              <a:pPr/>
              <a:t>‹#›</a:t>
            </a:fld>
            <a:endParaRPr lang="en-US"/>
          </a:p>
        </p:txBody>
      </p:sp>
    </p:spTree>
    <p:extLst>
      <p:ext uri="{BB962C8B-B14F-4D97-AF65-F5344CB8AC3E}">
        <p14:creationId xmlns:p14="http://schemas.microsoft.com/office/powerpoint/2010/main" val="40556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C892022-697C-495D-85CF-87802BE1FF31}" type="datetime1">
              <a:rPr lang="en-US" smtClean="0"/>
              <a:pPr/>
              <a:t>5/31/2022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58BE8C0-3224-4778-871B-5C6456A8FD96}" type="slidenum">
              <a:rPr lang="en-US" smtClean="0"/>
              <a:pPr/>
              <a:t>‹#›</a:t>
            </a:fld>
            <a:endParaRPr lang="en-US"/>
          </a:p>
        </p:txBody>
      </p:sp>
    </p:spTree>
    <p:extLst>
      <p:ext uri="{BB962C8B-B14F-4D97-AF65-F5344CB8AC3E}">
        <p14:creationId xmlns:p14="http://schemas.microsoft.com/office/powerpoint/2010/main" val="315859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32.xml"/><Relationship Id="rId3" Type="http://schemas.openxmlformats.org/officeDocument/2006/relationships/audio" Target="../media/audio1.wav"/><Relationship Id="rId7" Type="http://schemas.openxmlformats.org/officeDocument/2006/relationships/slide" Target="slide10.xml"/><Relationship Id="rId12" Type="http://schemas.openxmlformats.org/officeDocument/2006/relationships/slide" Target="slide29.xml"/><Relationship Id="rId2" Type="http://schemas.openxmlformats.org/officeDocument/2006/relationships/notesSlide" Target="../notesSlides/notesSlide1.xml"/><Relationship Id="rId16"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6.xml"/><Relationship Id="rId5" Type="http://schemas.openxmlformats.org/officeDocument/2006/relationships/slide" Target="slide4.xml"/><Relationship Id="rId15" Type="http://schemas.openxmlformats.org/officeDocument/2006/relationships/slide" Target="slide77.xml"/><Relationship Id="rId10" Type="http://schemas.openxmlformats.org/officeDocument/2006/relationships/slide" Target="slide19.xml"/><Relationship Id="rId4" Type="http://schemas.openxmlformats.org/officeDocument/2006/relationships/image" Target="../media/image4.jpeg"/><Relationship Id="rId9" Type="http://schemas.openxmlformats.org/officeDocument/2006/relationships/slide" Target="slide15.xml"/><Relationship Id="rId14" Type="http://schemas.openxmlformats.org/officeDocument/2006/relationships/slide" Target="slide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hyperlink" Target="http://image3.slideserve.com/5730082/slide13-n.jpg" TargetMode="External"/><Relationship Id="rId2" Type="http://schemas.openxmlformats.org/officeDocument/2006/relationships/hyperlink" Target="http://image3.slideserve.com/5730082/slide12-n.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382" y="268224"/>
            <a:ext cx="9323338" cy="1012670"/>
          </a:xfrm>
        </p:spPr>
        <p:txBody>
          <a:bodyPr>
            <a:normAutofit/>
          </a:bodyPr>
          <a:lstStyle/>
          <a:p>
            <a:pPr algn="r" rtl="1"/>
            <a:r>
              <a:rPr lang="fa-IR" sz="3200" dirty="0">
                <a:solidFill>
                  <a:srgbClr val="FFFF00"/>
                </a:solidFill>
                <a:cs typeface="B Titr" panose="00000700000000000000" pitchFamily="2" charset="-78"/>
              </a:rPr>
              <a:t>تهیه کیف شرایط اضطراری</a:t>
            </a:r>
            <a:endParaRPr lang="en-US" sz="32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cs typeface="B Traffic" panose="00000400000000000000" pitchFamily="2" charset="-78"/>
              </a:rPr>
              <a:t>یک کیف برای شرایط اضطراری آماده کنید</a:t>
            </a:r>
          </a:p>
          <a:p>
            <a:pPr algn="just" rtl="1">
              <a:lnSpc>
                <a:spcPct val="150000"/>
              </a:lnSpc>
              <a:buNone/>
            </a:pPr>
            <a:r>
              <a:rPr lang="fa-IR" sz="2400" dirty="0">
                <a:latin typeface="Times New Roman"/>
                <a:ea typeface="Times New Roman"/>
                <a:cs typeface="B Traffic" panose="00000400000000000000" pitchFamily="2" charset="-78"/>
              </a:rPr>
              <a:t>هر خانواده، باید یک کیف اضطراری در خانه، </a:t>
            </a:r>
          </a:p>
          <a:p>
            <a:pPr algn="just" rtl="1">
              <a:lnSpc>
                <a:spcPct val="150000"/>
              </a:lnSpc>
              <a:buNone/>
            </a:pPr>
            <a:r>
              <a:rPr lang="fa-IR" sz="2400" dirty="0">
                <a:latin typeface="Times New Roman"/>
                <a:ea typeface="Times New Roman"/>
                <a:cs typeface="B Traffic" panose="00000400000000000000" pitchFamily="2" charset="-78"/>
              </a:rPr>
              <a:t>محل کار و صندوق عقب خودرو خود داشته باشد. </a:t>
            </a:r>
          </a:p>
          <a:p>
            <a:pPr algn="just" rtl="1">
              <a:lnSpc>
                <a:spcPct val="150000"/>
              </a:lnSpc>
              <a:buNone/>
            </a:pPr>
            <a:r>
              <a:rPr lang="fa-IR" sz="2400" dirty="0">
                <a:latin typeface="Times New Roman"/>
                <a:ea typeface="Times New Roman"/>
                <a:cs typeface="B Traffic" panose="00000400000000000000" pitchFamily="2" charset="-78"/>
              </a:rPr>
              <a:t>کیفی را انتخاب کنید که ضد آب باشد </a:t>
            </a:r>
          </a:p>
          <a:p>
            <a:pPr marL="0" indent="0" algn="just" rtl="1">
              <a:lnSpc>
                <a:spcPct val="150000"/>
              </a:lnSpc>
              <a:buNone/>
            </a:pPr>
            <a:r>
              <a:rPr lang="fa-IR" sz="2400" dirty="0">
                <a:latin typeface="Times New Roman"/>
                <a:ea typeface="Times New Roman"/>
                <a:cs typeface="B Traffic" panose="00000400000000000000" pitchFamily="2" charset="-78"/>
              </a:rPr>
              <a:t>(حتی می‌توانید از یک کیسة نایلونی محکم استفاده کنید) تا در صورت وقوع سیل، محتویات داخل آن خیس نشود. </a:t>
            </a:r>
            <a:endParaRPr lang="en-US" sz="2400" dirty="0">
              <a:ea typeface="Calibri"/>
              <a:cs typeface="B Traffic" panose="00000400000000000000" pitchFamily="2" charset="-78"/>
            </a:endParaRPr>
          </a:p>
        </p:txBody>
      </p:sp>
      <p:pic>
        <p:nvPicPr>
          <p:cNvPr id="5" name="Picture 4"/>
          <p:cNvPicPr>
            <a:picLocks noChangeAspect="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67640" y="2029207"/>
            <a:ext cx="4762500" cy="2476500"/>
          </a:xfrm>
          <a:prstGeom prst="rect">
            <a:avLst/>
          </a:prstGeom>
        </p:spPr>
      </p:pic>
    </p:spTree>
    <p:extLst>
      <p:ext uri="{BB962C8B-B14F-4D97-AF65-F5344CB8AC3E}">
        <p14:creationId xmlns:p14="http://schemas.microsoft.com/office/powerpoint/2010/main" val="191754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solidFill>
                  <a:srgbClr val="0070C0"/>
                </a:solidFill>
                <a:cs typeface="B Traffic" panose="00000400000000000000" pitchFamily="2" charset="-78"/>
              </a:rPr>
              <a:t>حداقل محتویات کیف شرایط اضطراری:</a:t>
            </a:r>
          </a:p>
        </p:txBody>
      </p:sp>
      <p:graphicFrame>
        <p:nvGraphicFramePr>
          <p:cNvPr id="7" name="Table 6"/>
          <p:cNvGraphicFramePr>
            <a:graphicFrameLocks noGrp="1"/>
          </p:cNvGraphicFramePr>
          <p:nvPr>
            <p:extLst>
              <p:ext uri="{D42A27DB-BD31-4B8C-83A1-F6EECF244321}">
                <p14:modId xmlns:p14="http://schemas.microsoft.com/office/powerpoint/2010/main" val="4172198452"/>
              </p:ext>
            </p:extLst>
          </p:nvPr>
        </p:nvGraphicFramePr>
        <p:xfrm>
          <a:off x="838200" y="2460363"/>
          <a:ext cx="9118550" cy="3719584"/>
        </p:xfrm>
        <a:graphic>
          <a:graphicData uri="http://schemas.openxmlformats.org/drawingml/2006/table">
            <a:tbl>
              <a:tblPr firstRow="1" bandRow="1">
                <a:tableStyleId>{5C22544A-7EE6-4342-B048-85BDC9FD1C3A}</a:tableStyleId>
              </a:tblPr>
              <a:tblGrid>
                <a:gridCol w="3627120">
                  <a:extLst>
                    <a:ext uri="{9D8B030D-6E8A-4147-A177-3AD203B41FA5}">
                      <a16:colId xmlns:a16="http://schemas.microsoft.com/office/drawing/2014/main" val="2824861691"/>
                    </a:ext>
                  </a:extLst>
                </a:gridCol>
                <a:gridCol w="5491430">
                  <a:extLst>
                    <a:ext uri="{9D8B030D-6E8A-4147-A177-3AD203B41FA5}">
                      <a16:colId xmlns:a16="http://schemas.microsoft.com/office/drawing/2014/main" val="2506966808"/>
                    </a:ext>
                  </a:extLst>
                </a:gridCol>
              </a:tblGrid>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fa-IR" sz="1800" b="1" kern="1200" dirty="0">
                          <a:solidFill>
                            <a:schemeClr val="tx1"/>
                          </a:solidFill>
                          <a:latin typeface="B Mitra"/>
                          <a:ea typeface="Calibri"/>
                          <a:cs typeface="B Traffic" panose="00000400000000000000" pitchFamily="2" charset="-78"/>
                        </a:rPr>
                        <a:t>پول (اسکناس، کارت بانکی، دفترچه)</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dirty="0">
                          <a:solidFill>
                            <a:schemeClr val="tx1"/>
                          </a:solidFill>
                          <a:latin typeface="B Mitra"/>
                          <a:ea typeface="Calibri"/>
                          <a:cs typeface="B Traffic" panose="00000400000000000000" pitchFamily="2" charset="-78"/>
                        </a:rPr>
                        <a:t>جعبه</a:t>
                      </a:r>
                      <a:r>
                        <a:rPr lang="fa-IR" sz="1800" b="1" dirty="0">
                          <a:solidFill>
                            <a:schemeClr val="tx1"/>
                          </a:solidFill>
                          <a:latin typeface="B Mitra"/>
                          <a:ea typeface="Calibri"/>
                          <a:cs typeface="B Traffic" panose="00000400000000000000" pitchFamily="2" charset="-78"/>
                        </a:rPr>
                        <a:t> </a:t>
                      </a:r>
                      <a:r>
                        <a:rPr lang="ar-SA" sz="1800" b="1" dirty="0">
                          <a:solidFill>
                            <a:schemeClr val="tx1"/>
                          </a:solidFill>
                          <a:latin typeface="B Mitra"/>
                          <a:ea typeface="Calibri"/>
                          <a:cs typeface="B Traffic" panose="00000400000000000000" pitchFamily="2" charset="-78"/>
                        </a:rPr>
                        <a:t>کمکهای</a:t>
                      </a:r>
                      <a:r>
                        <a:rPr lang="fa-IR" sz="1800" b="1" dirty="0">
                          <a:solidFill>
                            <a:schemeClr val="tx1"/>
                          </a:solidFill>
                          <a:latin typeface="B Mitra"/>
                          <a:ea typeface="Calibri"/>
                          <a:cs typeface="B Traffic" panose="00000400000000000000" pitchFamily="2" charset="-78"/>
                        </a:rPr>
                        <a:t> </a:t>
                      </a:r>
                      <a:r>
                        <a:rPr lang="ar-SA" sz="1800" b="1" dirty="0">
                          <a:solidFill>
                            <a:schemeClr val="tx1"/>
                          </a:solidFill>
                          <a:latin typeface="B Mitra"/>
                          <a:ea typeface="Calibri"/>
                          <a:cs typeface="B Traffic" panose="00000400000000000000" pitchFamily="2" charset="-78"/>
                        </a:rPr>
                        <a:t>اولیه</a:t>
                      </a:r>
                      <a:endParaRPr lang="en-US" sz="1800" b="1" dirty="0">
                        <a:solidFill>
                          <a:schemeClr val="tx1"/>
                        </a:solidFill>
                        <a:latin typeface="+mn-lt"/>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444314"/>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موادغذایی</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خشک</a:t>
                      </a:r>
                      <a:r>
                        <a:rPr lang="en-US" sz="1800" b="1" kern="1200" dirty="0">
                          <a:solidFill>
                            <a:schemeClr val="tx1"/>
                          </a:solidFill>
                          <a:latin typeface="B Mitra"/>
                          <a:ea typeface="Calibri"/>
                          <a:cs typeface="B Traffic" panose="00000400000000000000" pitchFamily="2" charset="-78"/>
                        </a:rPr>
                        <a:t> / </a:t>
                      </a:r>
                      <a:r>
                        <a:rPr lang="ar-SA" sz="1800" b="1" kern="1200" dirty="0">
                          <a:solidFill>
                            <a:schemeClr val="tx1"/>
                          </a:solidFill>
                          <a:latin typeface="B Mitra"/>
                          <a:ea typeface="Calibri"/>
                          <a:cs typeface="B Traffic" panose="00000400000000000000" pitchFamily="2" charset="-78"/>
                        </a:rPr>
                        <a:t>کنسرو</a:t>
                      </a:r>
                      <a:r>
                        <a:rPr lang="fa-IR" sz="1800" b="1" kern="1200" dirty="0">
                          <a:solidFill>
                            <a:schemeClr val="tx1"/>
                          </a:solidFill>
                          <a:latin typeface="B Mitra"/>
                          <a:ea typeface="Calibri"/>
                          <a:cs typeface="B Traffic" panose="00000400000000000000" pitchFamily="2" charset="-78"/>
                        </a:rPr>
                        <a:t> / بیسکویت</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مدارک</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مهم</a:t>
                      </a:r>
                      <a:r>
                        <a:rPr lang="en-US" sz="1800" b="1" kern="1200" dirty="0">
                          <a:solidFill>
                            <a:schemeClr val="tx1"/>
                          </a:solidFill>
                          <a:latin typeface="B Mitra"/>
                          <a:ea typeface="Calibri"/>
                          <a:cs typeface="B Traffic" panose="00000400000000000000" pitchFamily="2" charset="-78"/>
                        </a:rPr>
                        <a:t>)</a:t>
                      </a:r>
                      <a:r>
                        <a:rPr lang="ar-SA" sz="1800" b="1" kern="1200" dirty="0">
                          <a:solidFill>
                            <a:schemeClr val="tx1"/>
                          </a:solidFill>
                          <a:latin typeface="B Mitra"/>
                          <a:ea typeface="Calibri"/>
                          <a:cs typeface="B Traffic" panose="00000400000000000000" pitchFamily="2" charset="-78"/>
                        </a:rPr>
                        <a:t>شناسنامه،</a:t>
                      </a:r>
                      <a:r>
                        <a:rPr lang="fa-IR" sz="1800" b="1" kern="1200" dirty="0">
                          <a:solidFill>
                            <a:schemeClr val="tx1"/>
                          </a:solidFill>
                          <a:latin typeface="B Mitra"/>
                          <a:ea typeface="Calibri"/>
                          <a:cs typeface="B Traffic" panose="00000400000000000000" pitchFamily="2" charset="-78"/>
                        </a:rPr>
                        <a:t> کارت ملی، </a:t>
                      </a:r>
                      <a:r>
                        <a:rPr lang="ar-SA" sz="1800" b="1" kern="1200" dirty="0">
                          <a:solidFill>
                            <a:schemeClr val="tx1"/>
                          </a:solidFill>
                          <a:latin typeface="B Mitra"/>
                          <a:ea typeface="Calibri"/>
                          <a:cs typeface="B Traffic" panose="00000400000000000000" pitchFamily="2" charset="-78"/>
                        </a:rPr>
                        <a:t>اسناد</a:t>
                      </a:r>
                      <a:r>
                        <a:rPr lang="fa-IR" sz="1800" b="1" kern="1200" dirty="0">
                          <a:solidFill>
                            <a:schemeClr val="tx1"/>
                          </a:solidFill>
                          <a:latin typeface="B Mitra"/>
                          <a:ea typeface="Calibri"/>
                          <a:cs typeface="B Traffic" panose="00000400000000000000" pitchFamily="2" charset="-78"/>
                        </a:rPr>
                        <a:t> ملک و </a:t>
                      </a:r>
                      <a:r>
                        <a:rPr lang="ar-SA" sz="1800" b="1" kern="1200" dirty="0">
                          <a:solidFill>
                            <a:schemeClr val="tx1"/>
                          </a:solidFill>
                          <a:latin typeface="B Mitra"/>
                          <a:ea typeface="Calibri"/>
                          <a:cs typeface="B Traffic" panose="00000400000000000000" pitchFamily="2" charset="-78"/>
                        </a:rPr>
                        <a:t>زمین،</a:t>
                      </a:r>
                      <a:r>
                        <a:rPr lang="fa-IR" sz="1800" b="1" kern="1200" dirty="0">
                          <a:solidFill>
                            <a:schemeClr val="tx1"/>
                          </a:solidFill>
                          <a:latin typeface="B Mitra"/>
                          <a:ea typeface="Calibri"/>
                          <a:cs typeface="B Traffic" panose="00000400000000000000" pitchFamily="2" charset="-78"/>
                        </a:rPr>
                        <a:t> </a:t>
                      </a:r>
                      <a:r>
                        <a:rPr lang="en-US" sz="1800" b="1" kern="1200" dirty="0">
                          <a:solidFill>
                            <a:schemeClr val="tx1"/>
                          </a:solidFill>
                          <a:latin typeface="B Mitra"/>
                          <a:ea typeface="Calibri"/>
                          <a:cs typeface="B Traffic" panose="00000400000000000000" pitchFamily="2" charset="-78"/>
                        </a:rPr>
                        <a:t>...</a:t>
                      </a:r>
                      <a:r>
                        <a:rPr lang="ar-SA" sz="1800" b="1" kern="1200" dirty="0">
                          <a:solidFill>
                            <a:schemeClr val="tx1"/>
                          </a:solidFill>
                          <a:latin typeface="B Mitra"/>
                          <a:ea typeface="Calibri"/>
                          <a:cs typeface="B Traffic" panose="00000400000000000000" pitchFamily="2" charset="-78"/>
                        </a:rPr>
                        <a:t>)</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3985546"/>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وسایلی</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مانندچاقو،طناب،سوت</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و</a:t>
                      </a:r>
                      <a:r>
                        <a:rPr lang="en-US" sz="1800" b="1" kern="1200" dirty="0">
                          <a:solidFill>
                            <a:schemeClr val="tx1"/>
                          </a:solidFill>
                          <a:latin typeface="B Mitra"/>
                          <a:ea typeface="Calibri"/>
                          <a:cs typeface="B Traffic" panose="00000400000000000000" pitchFamily="2" charset="-7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کنسروبازکن</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675880"/>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fa-IR" sz="1800" b="1" kern="1200" dirty="0">
                          <a:solidFill>
                            <a:schemeClr val="tx1"/>
                          </a:solidFill>
                          <a:latin typeface="B Mitra"/>
                          <a:ea typeface="Calibri"/>
                          <a:cs typeface="B Traffic" panose="00000400000000000000" pitchFamily="2" charset="-78"/>
                        </a:rPr>
                        <a:t>رادیو با باتری اضافه</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fa-IR" sz="1800" b="1" kern="1200" dirty="0">
                          <a:solidFill>
                            <a:schemeClr val="tx1"/>
                          </a:solidFill>
                          <a:latin typeface="B Mitra"/>
                          <a:ea typeface="Calibri"/>
                          <a:cs typeface="B Traffic" panose="00000400000000000000" pitchFamily="2" charset="-78"/>
                        </a:rPr>
                        <a:t>آب (در ظروف در بسته)</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8839917"/>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چراغ</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قوه</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با</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باتری</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اضافه</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وسایل</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ویژه</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نوزادان</a:t>
                      </a:r>
                      <a:r>
                        <a:rPr lang="en-US" sz="1800" b="1" kern="1200" dirty="0">
                          <a:solidFill>
                            <a:schemeClr val="tx1"/>
                          </a:solidFill>
                          <a:latin typeface="B Mitra"/>
                          <a:ea typeface="Calibri"/>
                          <a:cs typeface="B Traffic" panose="00000400000000000000" pitchFamily="2" charset="-78"/>
                        </a:rPr>
                        <a:t>/</a:t>
                      </a:r>
                      <a:r>
                        <a:rPr lang="ar-SA" sz="1800" b="1" kern="1200" dirty="0">
                          <a:solidFill>
                            <a:schemeClr val="tx1"/>
                          </a:solidFill>
                          <a:latin typeface="B Mitra"/>
                          <a:ea typeface="Calibri"/>
                          <a:cs typeface="B Traffic" panose="00000400000000000000" pitchFamily="2" charset="-78"/>
                        </a:rPr>
                        <a:t>سالمندان</a:t>
                      </a:r>
                      <a:r>
                        <a:rPr lang="en-US" sz="1800" b="1" kern="1200" dirty="0">
                          <a:solidFill>
                            <a:schemeClr val="tx1"/>
                          </a:solidFill>
                          <a:latin typeface="B Mitra"/>
                          <a:ea typeface="Calibri"/>
                          <a:cs typeface="B Traffic" panose="00000400000000000000" pitchFamily="2" charset="-78"/>
                        </a:rPr>
                        <a:t>/</a:t>
                      </a:r>
                      <a:r>
                        <a:rPr lang="ar-SA" sz="1800" b="1" kern="1200" dirty="0">
                          <a:solidFill>
                            <a:schemeClr val="tx1"/>
                          </a:solidFill>
                          <a:latin typeface="B Mitra"/>
                          <a:ea typeface="Calibri"/>
                          <a:cs typeface="B Traffic" panose="00000400000000000000" pitchFamily="2" charset="-78"/>
                        </a:rPr>
                        <a:t>بیماران</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505083"/>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کفش</a:t>
                      </a:r>
                      <a:r>
                        <a:rPr lang="fa-IR" sz="1800" b="1" kern="1200" dirty="0">
                          <a:solidFill>
                            <a:schemeClr val="tx1"/>
                          </a:solidFill>
                          <a:latin typeface="B Mitra"/>
                          <a:ea typeface="Calibri"/>
                          <a:cs typeface="B Traffic" panose="00000400000000000000" pitchFamily="2" charset="-78"/>
                        </a:rPr>
                        <a:t> محکم و مناسب</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وسایل</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ویژة بانوان </a:t>
                      </a:r>
                      <a:r>
                        <a:rPr lang="en-US"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نواربهداشتی،قرص</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ضدبارداری</a:t>
                      </a:r>
                      <a:r>
                        <a:rPr lang="en-US" sz="1800" b="1" kern="1200" dirty="0">
                          <a:solidFill>
                            <a:schemeClr val="tx1"/>
                          </a:solidFill>
                          <a:latin typeface="B Mitra"/>
                          <a:ea typeface="Calibri"/>
                          <a:cs typeface="B Traffic" panose="00000400000000000000" pitchFamily="2" charset="-78"/>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7599169"/>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آنچه</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که</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برای</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فرد</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عزیز</a:t>
                      </a:r>
                      <a:r>
                        <a:rPr lang="fa-IR"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است</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latin typeface="B Mitra"/>
                          <a:ea typeface="Calibri"/>
                          <a:cs typeface="B Traffic" panose="00000400000000000000" pitchFamily="2" charset="-78"/>
                        </a:rPr>
                        <a:t>لباس</a:t>
                      </a:r>
                      <a:r>
                        <a:rPr lang="en-US"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گرم،زیر، </a:t>
                      </a:r>
                      <a:r>
                        <a:rPr lang="en-US" sz="1800" b="1" kern="1200" dirty="0">
                          <a:solidFill>
                            <a:schemeClr val="tx1"/>
                          </a:solidFill>
                          <a:latin typeface="B Mitra"/>
                          <a:ea typeface="Calibri"/>
                          <a:cs typeface="B Traffic" panose="00000400000000000000" pitchFamily="2" charset="-78"/>
                        </a:rPr>
                        <a:t> ...</a:t>
                      </a:r>
                      <a:r>
                        <a:rPr lang="ar-SA" sz="1800" b="1" kern="1200" dirty="0">
                          <a:solidFill>
                            <a:schemeClr val="tx1"/>
                          </a:solidFill>
                          <a:latin typeface="B Mitra"/>
                          <a:ea typeface="Calibri"/>
                          <a:cs typeface="B Traffic" panose="00000400000000000000" pitchFamily="2" charset="-78"/>
                        </a:rPr>
                        <a:t>)</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40583"/>
                  </a:ext>
                </a:extLst>
              </a:tr>
              <a:tr h="464948">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07943" rtl="1" eaLnBrk="1" fontAlgn="auto" latinLnBrk="0" hangingPunct="1">
                        <a:lnSpc>
                          <a:spcPct val="100000"/>
                        </a:lnSpc>
                        <a:spcBef>
                          <a:spcPts val="0"/>
                        </a:spcBef>
                        <a:spcAft>
                          <a:spcPts val="0"/>
                        </a:spcAft>
                        <a:buClrTx/>
                        <a:buSzTx/>
                        <a:buFontTx/>
                        <a:buNone/>
                        <a:tabLst/>
                        <a:defRPr/>
                      </a:pPr>
                      <a:r>
                        <a:rPr lang="fa-IR" sz="1800" b="1" kern="1200" dirty="0">
                          <a:solidFill>
                            <a:schemeClr val="tx1"/>
                          </a:solidFill>
                          <a:latin typeface="B Mitra"/>
                          <a:ea typeface="Calibri"/>
                          <a:cs typeface="B Traffic" panose="00000400000000000000" pitchFamily="2" charset="-78"/>
                        </a:rPr>
                        <a:t>کلیدهای یدکی منزل،</a:t>
                      </a:r>
                      <a:r>
                        <a:rPr lang="fa-IR" sz="1800" b="1" kern="1200" baseline="0" dirty="0">
                          <a:solidFill>
                            <a:schemeClr val="tx1"/>
                          </a:solidFill>
                          <a:latin typeface="B Mitra"/>
                          <a:ea typeface="Calibri"/>
                          <a:cs typeface="B Traffic" panose="00000400000000000000" pitchFamily="2" charset="-78"/>
                        </a:rPr>
                        <a:t> محل کار یا خودرو</a:t>
                      </a:r>
                      <a:endParaRPr lang="en-US" sz="1800" b="1" kern="1200" dirty="0">
                        <a:solidFill>
                          <a:schemeClr val="tx1"/>
                        </a:solidFill>
                        <a:latin typeface="B Mitra"/>
                        <a:ea typeface="Calibri"/>
                        <a:cs typeface="B Traffic"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5289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382" y="268224"/>
            <a:ext cx="9323338" cy="1012670"/>
          </a:xfrm>
        </p:spPr>
        <p:txBody>
          <a:bodyPr>
            <a:normAutofit/>
          </a:bodyPr>
          <a:lstStyle/>
          <a:p>
            <a:pPr algn="r" rtl="1"/>
            <a:r>
              <a:rPr lang="fa-IR" sz="3200" dirty="0">
                <a:solidFill>
                  <a:srgbClr val="FFFF00"/>
                </a:solidFill>
                <a:cs typeface="B Titr" panose="00000700000000000000" pitchFamily="2" charset="-78"/>
              </a:rPr>
              <a:t>برنامه ارتباطی خانواده در شرایط اضطراری</a:t>
            </a:r>
            <a:endParaRPr lang="en-US" sz="32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cs typeface="B Traffic" panose="00000400000000000000" pitchFamily="2" charset="-78"/>
              </a:rPr>
              <a:t>برنامه ارتباطی خانواده در شرایط اضطراری</a:t>
            </a:r>
          </a:p>
          <a:p>
            <a:pPr marL="120953" indent="0" algn="just" rtl="1" fontAlgn="base">
              <a:lnSpc>
                <a:spcPct val="150000"/>
              </a:lnSpc>
              <a:buNone/>
            </a:pPr>
            <a:r>
              <a:rPr lang="fa-IR" sz="2400" dirty="0">
                <a:latin typeface="Times New Roman"/>
                <a:ea typeface="Times New Roman"/>
                <a:cs typeface="B Traffic" panose="00000400000000000000" pitchFamily="2" charset="-78"/>
              </a:rPr>
              <a:t>هر خانواده باید برای شرایط اضطراری و بلایا یک برنامة ارتباطی داشته باشد و آن را تمرین کند. </a:t>
            </a:r>
          </a:p>
          <a:p>
            <a:pPr marL="0"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1- حفظ کردن شماره تلفن توسط همه اعضای خانواده</a:t>
            </a:r>
            <a:endParaRPr lang="en-US" sz="2400" dirty="0">
              <a:solidFill>
                <a:srgbClr val="FF0000"/>
              </a:solidFill>
              <a:latin typeface="Times New Roman"/>
              <a:ea typeface="Times New Roman"/>
              <a:cs typeface="B Traffic" panose="00000400000000000000" pitchFamily="2" charset="-78"/>
            </a:endParaRPr>
          </a:p>
          <a:p>
            <a:pPr marL="0"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2- تعیین محلی برای جمع شدن اعضاء</a:t>
            </a:r>
            <a:endParaRPr lang="en-US" sz="2400" dirty="0">
              <a:solidFill>
                <a:srgbClr val="FF0000"/>
              </a:solidFill>
              <a:latin typeface="Times New Roman"/>
              <a:ea typeface="Times New Roman"/>
              <a:cs typeface="B Traffic" panose="00000400000000000000" pitchFamily="2" charset="-78"/>
            </a:endParaRPr>
          </a:p>
          <a:p>
            <a:pPr marL="0"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3- تعیین مکانی برای گذاشتن پیغام</a:t>
            </a:r>
          </a:p>
          <a:p>
            <a:pPr marL="0"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4- تعیین مکانی برای گذاشتن کلیدها</a:t>
            </a:r>
            <a:endParaRPr lang="en-US" sz="2400" dirty="0">
              <a:solidFill>
                <a:srgbClr val="FF0000"/>
              </a:solidFill>
              <a:latin typeface="Times New Roman"/>
              <a:ea typeface="Times New Roman"/>
              <a:cs typeface="B Traffic" panose="00000400000000000000" pitchFamily="2" charset="-78"/>
            </a:endParaRPr>
          </a:p>
        </p:txBody>
      </p:sp>
      <p:pic>
        <p:nvPicPr>
          <p:cNvPr id="5" name="Picture 2" descr="C:\Users\afsharjoof\Desktop\pa-utflykt-3025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121921" y="2956560"/>
            <a:ext cx="5575195" cy="3947160"/>
          </a:xfrm>
          <a:prstGeom prst="rect">
            <a:avLst/>
          </a:prstGeom>
          <a:noFill/>
        </p:spPr>
      </p:pic>
    </p:spTree>
    <p:extLst>
      <p:ext uri="{BB962C8B-B14F-4D97-AF65-F5344CB8AC3E}">
        <p14:creationId xmlns:p14="http://schemas.microsoft.com/office/powerpoint/2010/main" val="84077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782" y="268224"/>
            <a:ext cx="9323338" cy="1012670"/>
          </a:xfrm>
        </p:spPr>
        <p:txBody>
          <a:bodyPr>
            <a:normAutofit/>
          </a:bodyPr>
          <a:lstStyle/>
          <a:p>
            <a:pPr algn="r" rtl="1"/>
            <a:r>
              <a:rPr lang="fa-IR" sz="3000" dirty="0">
                <a:solidFill>
                  <a:srgbClr val="FFFF00"/>
                </a:solidFill>
                <a:cs typeface="B Titr" panose="00000700000000000000" pitchFamily="2" charset="-78"/>
              </a:rPr>
              <a:t>برنامه تخلیه منزل در شرایط اضطراری </a:t>
            </a:r>
            <a:endParaRPr lang="en-US" sz="30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cs typeface="B Traffic" panose="00000400000000000000" pitchFamily="2" charset="-78"/>
              </a:rPr>
              <a:t>برنامه تخلیه منزل در شرایط اضطراری</a:t>
            </a:r>
          </a:p>
          <a:p>
            <a:pPr marL="120953" indent="0" algn="just" rtl="1" fontAlgn="base">
              <a:lnSpc>
                <a:spcPct val="150000"/>
              </a:lnSpc>
              <a:buNone/>
            </a:pPr>
            <a:r>
              <a:rPr lang="fa-IR" sz="2400" dirty="0">
                <a:latin typeface="Times New Roman"/>
                <a:ea typeface="Times New Roman"/>
                <a:cs typeface="B Traffic" panose="00000400000000000000" pitchFamily="2" charset="-78"/>
              </a:rPr>
              <a:t>هر خانواده باید برای تخلیه منزل در شرایط اضطراری و بلایا برنامه داشته باشد و هر چند وقت آن را تمرین کند. </a:t>
            </a:r>
          </a:p>
        </p:txBody>
      </p:sp>
      <p:pic>
        <p:nvPicPr>
          <p:cNvPr id="7" name="Picture 3" descr="C:\Users\afsharjoof\Desktop\shutterstock_192612572-300x22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66592" y="3017521"/>
            <a:ext cx="4853844" cy="3690944"/>
          </a:xfrm>
          <a:prstGeom prst="rect">
            <a:avLst/>
          </a:prstGeom>
          <a:noFill/>
        </p:spPr>
      </p:pic>
    </p:spTree>
    <p:extLst>
      <p:ext uri="{BB962C8B-B14F-4D97-AF65-F5344CB8AC3E}">
        <p14:creationId xmlns:p14="http://schemas.microsoft.com/office/powerpoint/2010/main" val="105486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cs typeface="B Traffic" panose="00000400000000000000" pitchFamily="2" charset="-78"/>
              </a:rPr>
              <a:t>برنامه تخلیه منزل در شرایط اضطراری</a:t>
            </a:r>
          </a:p>
          <a:p>
            <a:pPr marL="120953" indent="0" algn="just" rtl="1" fontAlgn="base">
              <a:lnSpc>
                <a:spcPct val="150000"/>
              </a:lnSpc>
              <a:buNone/>
            </a:pPr>
            <a:r>
              <a:rPr lang="fa-IR" sz="2400" dirty="0">
                <a:solidFill>
                  <a:srgbClr val="0070C0"/>
                </a:solidFill>
                <a:latin typeface="Times New Roman"/>
                <a:ea typeface="Times New Roman"/>
                <a:cs typeface="B Traffic" panose="00000400000000000000" pitchFamily="2" charset="-78"/>
              </a:rPr>
              <a:t>تخلیة منزل در شرایط زیر صورت می‌گیرد:</a:t>
            </a:r>
            <a:endParaRPr lang="en-US" sz="2400" dirty="0">
              <a:solidFill>
                <a:srgbClr val="0070C0"/>
              </a:solidFill>
              <a:latin typeface="Times New Roman"/>
              <a:ea typeface="Times New Roman"/>
              <a:cs typeface="B Traffic" panose="00000400000000000000" pitchFamily="2" charset="-78"/>
            </a:endParaRPr>
          </a:p>
          <a:p>
            <a:pPr marL="120953" indent="0" algn="just" rtl="1" fontAlgn="base">
              <a:lnSpc>
                <a:spcPct val="150000"/>
              </a:lnSpc>
              <a:buNone/>
            </a:pPr>
            <a:r>
              <a:rPr lang="fa-IR" sz="2200" dirty="0">
                <a:latin typeface="Times New Roman"/>
                <a:ea typeface="Times New Roman"/>
                <a:cs typeface="B Traffic" panose="00000400000000000000" pitchFamily="2" charset="-78"/>
              </a:rPr>
              <a:t>1- بعد از وقوع زلزله و اطمینان از اینکه  لرزش‌های آن از بین رفته است. </a:t>
            </a:r>
          </a:p>
          <a:p>
            <a:pPr marL="120953" indent="0" algn="just" rtl="1" fontAlgn="base">
              <a:lnSpc>
                <a:spcPct val="150000"/>
              </a:lnSpc>
              <a:buNone/>
            </a:pPr>
            <a:r>
              <a:rPr lang="fa-IR" sz="2200" dirty="0">
                <a:latin typeface="Times New Roman"/>
                <a:ea typeface="Times New Roman"/>
                <a:cs typeface="B Traffic" panose="00000400000000000000" pitchFamily="2" charset="-78"/>
              </a:rPr>
              <a:t>2- هنگام وقوع زلزله در محل امنی که قبلا تعیین کرده اید پناه بگیرید.</a:t>
            </a:r>
          </a:p>
          <a:p>
            <a:pPr marL="120953" indent="0" algn="ctr" rtl="1" fontAlgn="base">
              <a:lnSpc>
                <a:spcPct val="150000"/>
              </a:lnSpc>
              <a:buNone/>
            </a:pPr>
            <a:r>
              <a:rPr lang="fa-IR"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مگر موقعی که منزل یک طبقه باشد و بلافاصله وارد حیاط شوید</a:t>
            </a:r>
          </a:p>
          <a:p>
            <a:pPr marL="120953" indent="0" algn="just" rtl="1" fontAlgn="base">
              <a:lnSpc>
                <a:spcPct val="150000"/>
              </a:lnSpc>
              <a:buNone/>
            </a:pPr>
            <a:r>
              <a:rPr lang="fa-IR" sz="2200" dirty="0">
                <a:latin typeface="Times New Roman"/>
                <a:ea typeface="Times New Roman"/>
                <a:cs typeface="B Traffic" panose="00000400000000000000" pitchFamily="2" charset="-78"/>
              </a:rPr>
              <a:t>3- اگر </a:t>
            </a:r>
            <a:r>
              <a:rPr lang="fa-IR" sz="2200" dirty="0">
                <a:solidFill>
                  <a:srgbClr val="FF0000"/>
                </a:solidFill>
                <a:latin typeface="Times New Roman"/>
                <a:ea typeface="Times New Roman"/>
                <a:cs typeface="B Traffic" panose="00000400000000000000" pitchFamily="2" charset="-78"/>
              </a:rPr>
              <a:t>مسئولین از طریق رسانه‌ها </a:t>
            </a:r>
            <a:r>
              <a:rPr lang="fa-IR" sz="2200" dirty="0">
                <a:latin typeface="Times New Roman"/>
                <a:ea typeface="Times New Roman"/>
                <a:cs typeface="B Traffic" panose="00000400000000000000" pitchFamily="2" charset="-78"/>
              </a:rPr>
              <a:t>هشدار داده باشند و از مردم بخواهند که منزلشان را تخلیه کنند.</a:t>
            </a:r>
            <a:endParaRPr lang="en-US" sz="2200" dirty="0">
              <a:latin typeface="Times New Roman"/>
              <a:ea typeface="Times New Roman"/>
              <a:cs typeface="B Traffic" panose="00000400000000000000" pitchFamily="2" charset="-78"/>
            </a:endParaRPr>
          </a:p>
        </p:txBody>
      </p:sp>
    </p:spTree>
    <p:extLst>
      <p:ext uri="{BB962C8B-B14F-4D97-AF65-F5344CB8AC3E}">
        <p14:creationId xmlns:p14="http://schemas.microsoft.com/office/powerpoint/2010/main" val="386419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00000"/>
              </a:lnSpc>
              <a:buNone/>
            </a:pPr>
            <a:r>
              <a:rPr lang="fa-IR" sz="3200" dirty="0">
                <a:cs typeface="B Traffic" panose="00000400000000000000" pitchFamily="2" charset="-78"/>
              </a:rPr>
              <a:t>برنامه تخلیه منزل در شرایط اضطراری</a:t>
            </a:r>
          </a:p>
          <a:p>
            <a:pPr marL="120953" indent="0" algn="just" rtl="1" fontAlgn="base">
              <a:lnSpc>
                <a:spcPct val="100000"/>
              </a:lnSpc>
              <a:buNone/>
            </a:pPr>
            <a:r>
              <a:rPr lang="fa-IR" sz="2400" b="1" dirty="0">
                <a:solidFill>
                  <a:srgbClr val="0070C0"/>
                </a:solidFill>
                <a:latin typeface="Times New Roman"/>
                <a:ea typeface="Times New Roman"/>
                <a:cs typeface="B Traffic" panose="00000400000000000000" pitchFamily="2" charset="-78"/>
              </a:rPr>
              <a:t>نکات مهم:</a:t>
            </a:r>
          </a:p>
          <a:p>
            <a:pPr algn="just" rtl="1" fontAlgn="base">
              <a:lnSpc>
                <a:spcPct val="100000"/>
              </a:lnSpc>
              <a:spcAft>
                <a:spcPts val="0"/>
              </a:spcAft>
            </a:pPr>
            <a:r>
              <a:rPr lang="fa-IR" sz="2400" dirty="0">
                <a:latin typeface="Times New Roman"/>
                <a:ea typeface="Times New Roman"/>
                <a:cs typeface="B Traffic" panose="00000400000000000000" pitchFamily="2" charset="-78"/>
              </a:rPr>
              <a:t>از قبل </a:t>
            </a:r>
            <a:r>
              <a:rPr lang="fa-IR" sz="2400" dirty="0">
                <a:solidFill>
                  <a:srgbClr val="FF0000"/>
                </a:solidFill>
                <a:latin typeface="Times New Roman"/>
                <a:ea typeface="Times New Roman"/>
                <a:cs typeface="B Traffic" panose="00000400000000000000" pitchFamily="2" charset="-78"/>
              </a:rPr>
              <a:t>محلی</a:t>
            </a:r>
            <a:r>
              <a:rPr lang="fa-IR" sz="2400" dirty="0">
                <a:latin typeface="Times New Roman"/>
                <a:ea typeface="Times New Roman"/>
                <a:cs typeface="B Traffic" panose="00000400000000000000" pitchFamily="2" charset="-78"/>
              </a:rPr>
              <a:t> را برای جمع شدن اعضای خانواده، مشخص کنید. در مورد سیل باید این محل، مکان مرتفعی باشد.</a:t>
            </a:r>
            <a:endParaRPr lang="en-US" sz="2400" dirty="0">
              <a:ea typeface="Calibri"/>
              <a:cs typeface="B Traffic" panose="00000400000000000000" pitchFamily="2" charset="-78"/>
            </a:endParaRPr>
          </a:p>
          <a:p>
            <a:pPr algn="just" rtl="1" fontAlgn="base">
              <a:lnSpc>
                <a:spcPct val="100000"/>
              </a:lnSpc>
              <a:spcAft>
                <a:spcPts val="0"/>
              </a:spcAft>
            </a:pPr>
            <a:r>
              <a:rPr lang="fa-IR" sz="2400" dirty="0">
                <a:solidFill>
                  <a:srgbClr val="FF0000"/>
                </a:solidFill>
                <a:latin typeface="Times New Roman"/>
                <a:ea typeface="Times New Roman"/>
                <a:cs typeface="B Traffic" panose="00000400000000000000" pitchFamily="2" charset="-78"/>
              </a:rPr>
              <a:t>خونسردی</a:t>
            </a:r>
            <a:r>
              <a:rPr lang="fa-IR" sz="2400" dirty="0">
                <a:latin typeface="Times New Roman"/>
                <a:ea typeface="Times New Roman"/>
                <a:cs typeface="B Traffic" panose="00000400000000000000" pitchFamily="2" charset="-78"/>
              </a:rPr>
              <a:t> و </a:t>
            </a:r>
            <a:r>
              <a:rPr lang="fa-IR" sz="2400" dirty="0">
                <a:solidFill>
                  <a:srgbClr val="FF0000"/>
                </a:solidFill>
                <a:latin typeface="Times New Roman"/>
                <a:ea typeface="Times New Roman"/>
                <a:cs typeface="B Traffic" panose="00000400000000000000" pitchFamily="2" charset="-78"/>
              </a:rPr>
              <a:t>آرامش</a:t>
            </a:r>
            <a:r>
              <a:rPr lang="fa-IR" sz="2400" dirty="0">
                <a:latin typeface="Times New Roman"/>
                <a:ea typeface="Times New Roman"/>
                <a:cs typeface="B Traffic" panose="00000400000000000000" pitchFamily="2" charset="-78"/>
              </a:rPr>
              <a:t> خود را حفظ کنید.</a:t>
            </a:r>
            <a:endParaRPr lang="en-US" sz="2400" dirty="0">
              <a:ea typeface="Calibri"/>
              <a:cs typeface="B Traffic" panose="00000400000000000000" pitchFamily="2" charset="-78"/>
            </a:endParaRPr>
          </a:p>
          <a:p>
            <a:pPr algn="just" rtl="1" fontAlgn="base">
              <a:lnSpc>
                <a:spcPct val="100000"/>
              </a:lnSpc>
              <a:spcAft>
                <a:spcPts val="0"/>
              </a:spcAft>
            </a:pPr>
            <a:r>
              <a:rPr lang="fa-IR" sz="2400" dirty="0">
                <a:latin typeface="Times New Roman"/>
                <a:ea typeface="Times New Roman"/>
                <a:cs typeface="B Traffic" panose="00000400000000000000" pitchFamily="2" charset="-78"/>
              </a:rPr>
              <a:t>قبل از خارج شدن از منزل، </a:t>
            </a:r>
            <a:r>
              <a:rPr lang="fa-IR" sz="2400" dirty="0">
                <a:solidFill>
                  <a:srgbClr val="FF0000"/>
                </a:solidFill>
                <a:latin typeface="Times New Roman"/>
                <a:ea typeface="Times New Roman"/>
                <a:cs typeface="B Traffic" panose="00000400000000000000" pitchFamily="2" charset="-78"/>
              </a:rPr>
              <a:t>کیف اضطراری </a:t>
            </a:r>
            <a:r>
              <a:rPr lang="fa-IR" sz="2400" dirty="0">
                <a:latin typeface="Times New Roman"/>
                <a:ea typeface="Times New Roman"/>
                <a:cs typeface="B Traffic" panose="00000400000000000000" pitchFamily="2" charset="-78"/>
              </a:rPr>
              <a:t>را بردارید.</a:t>
            </a:r>
            <a:endParaRPr lang="en-US" sz="2400" dirty="0">
              <a:ea typeface="Calibri"/>
              <a:cs typeface="B Traffic" panose="00000400000000000000" pitchFamily="2" charset="-78"/>
            </a:endParaRPr>
          </a:p>
          <a:p>
            <a:pPr algn="just" rtl="1" fontAlgn="base">
              <a:lnSpc>
                <a:spcPct val="100000"/>
              </a:lnSpc>
              <a:spcAft>
                <a:spcPts val="0"/>
              </a:spcAft>
            </a:pPr>
            <a:r>
              <a:rPr lang="fa-IR" sz="2400" dirty="0">
                <a:latin typeface="Times New Roman"/>
                <a:ea typeface="Times New Roman"/>
                <a:cs typeface="B Traffic" panose="00000400000000000000" pitchFamily="2" charset="-78"/>
              </a:rPr>
              <a:t>به </a:t>
            </a:r>
            <a:r>
              <a:rPr lang="fa-IR" sz="2400" dirty="0">
                <a:solidFill>
                  <a:srgbClr val="FF0000"/>
                </a:solidFill>
                <a:latin typeface="Times New Roman"/>
                <a:ea typeface="Times New Roman"/>
                <a:cs typeface="B Traffic" panose="00000400000000000000" pitchFamily="2" charset="-78"/>
              </a:rPr>
              <a:t>افراد آسیب‌پذیر </a:t>
            </a:r>
            <a:r>
              <a:rPr lang="fa-IR" sz="2400" dirty="0">
                <a:latin typeface="Times New Roman"/>
                <a:ea typeface="Times New Roman"/>
                <a:cs typeface="B Traffic" panose="00000400000000000000" pitchFamily="2" charset="-78"/>
              </a:rPr>
              <a:t>خانواده کمک کنید.</a:t>
            </a:r>
            <a:endParaRPr lang="en-US" sz="2400" dirty="0">
              <a:ea typeface="Calibri"/>
              <a:cs typeface="B Traffic" panose="00000400000000000000" pitchFamily="2" charset="-78"/>
            </a:endParaRPr>
          </a:p>
          <a:p>
            <a:pPr algn="just" rtl="1" fontAlgn="base">
              <a:lnSpc>
                <a:spcPct val="100000"/>
              </a:lnSpc>
              <a:spcAft>
                <a:spcPts val="0"/>
              </a:spcAft>
            </a:pPr>
            <a:r>
              <a:rPr lang="fa-IR" sz="2400" dirty="0">
                <a:solidFill>
                  <a:srgbClr val="FF0000"/>
                </a:solidFill>
                <a:latin typeface="Times New Roman"/>
                <a:ea typeface="Times New Roman"/>
                <a:cs typeface="B Traffic" panose="00000400000000000000" pitchFamily="2" charset="-78"/>
              </a:rPr>
              <a:t>شیر گاز </a:t>
            </a:r>
            <a:r>
              <a:rPr lang="fa-IR" sz="2400" dirty="0">
                <a:latin typeface="Times New Roman"/>
                <a:ea typeface="Times New Roman"/>
                <a:cs typeface="B Traffic" panose="00000400000000000000" pitchFamily="2" charset="-78"/>
              </a:rPr>
              <a:t>را ببندید.</a:t>
            </a:r>
            <a:endParaRPr lang="en-US" sz="2400" dirty="0">
              <a:ea typeface="Calibri"/>
              <a:cs typeface="B Traffic" panose="00000400000000000000" pitchFamily="2" charset="-78"/>
            </a:endParaRPr>
          </a:p>
          <a:p>
            <a:pPr algn="justLow" rtl="1" fontAlgn="base">
              <a:lnSpc>
                <a:spcPct val="100000"/>
              </a:lnSpc>
              <a:spcAft>
                <a:spcPts val="0"/>
              </a:spcAft>
            </a:pPr>
            <a:r>
              <a:rPr lang="fa-IR" sz="2400" dirty="0">
                <a:latin typeface="Times New Roman"/>
                <a:ea typeface="Times New Roman"/>
                <a:cs typeface="B Traffic" panose="00000400000000000000" pitchFamily="2" charset="-78"/>
              </a:rPr>
              <a:t>قبل از ترک منزل بهتر است </a:t>
            </a:r>
            <a:r>
              <a:rPr lang="fa-IR" sz="2400" dirty="0">
                <a:solidFill>
                  <a:srgbClr val="FF0000"/>
                </a:solidFill>
                <a:latin typeface="Times New Roman"/>
                <a:ea typeface="Times New Roman"/>
                <a:cs typeface="B Traffic" panose="00000400000000000000" pitchFamily="2" charset="-78"/>
              </a:rPr>
              <a:t>درها</a:t>
            </a:r>
            <a:r>
              <a:rPr lang="fa-IR" sz="2400" dirty="0">
                <a:latin typeface="Times New Roman"/>
                <a:ea typeface="Times New Roman"/>
                <a:cs typeface="B Traffic" panose="00000400000000000000" pitchFamily="2" charset="-78"/>
              </a:rPr>
              <a:t> و </a:t>
            </a:r>
            <a:r>
              <a:rPr lang="fa-IR" sz="2400" dirty="0">
                <a:solidFill>
                  <a:srgbClr val="FF0000"/>
                </a:solidFill>
                <a:latin typeface="Times New Roman"/>
                <a:ea typeface="Times New Roman"/>
                <a:cs typeface="B Traffic" panose="00000400000000000000" pitchFamily="2" charset="-78"/>
              </a:rPr>
              <a:t>پنجره‌ها </a:t>
            </a:r>
            <a:r>
              <a:rPr lang="fa-IR" sz="2400" dirty="0">
                <a:latin typeface="Times New Roman"/>
                <a:ea typeface="Times New Roman"/>
                <a:cs typeface="B Traffic" panose="00000400000000000000" pitchFamily="2" charset="-78"/>
              </a:rPr>
              <a:t>را ببندید، </a:t>
            </a:r>
            <a:r>
              <a:rPr lang="fa-IR" sz="2400" dirty="0">
                <a:solidFill>
                  <a:srgbClr val="FF0000"/>
                </a:solidFill>
                <a:latin typeface="Times New Roman"/>
                <a:ea typeface="Times New Roman"/>
                <a:cs typeface="B Traffic" panose="00000400000000000000" pitchFamily="2" charset="-78"/>
              </a:rPr>
              <a:t>وسايل برقي </a:t>
            </a:r>
            <a:r>
              <a:rPr lang="fa-IR" sz="2400" dirty="0">
                <a:latin typeface="Times New Roman"/>
                <a:ea typeface="Times New Roman"/>
                <a:cs typeface="B Traffic" panose="00000400000000000000" pitchFamily="2" charset="-78"/>
              </a:rPr>
              <a:t>را از برق بکشيد اما فريزر و يخچال را از برق نکشيد مگر آنکه خطر سيل وجود داشته باشد.</a:t>
            </a:r>
            <a:endParaRPr lang="en-US" sz="2400" dirty="0">
              <a:cs typeface="B Traffic" panose="00000400000000000000" pitchFamily="2" charset="-78"/>
            </a:endParaRPr>
          </a:p>
          <a:p>
            <a:pPr marL="120953" indent="0" algn="just" rtl="1" fontAlgn="base">
              <a:lnSpc>
                <a:spcPct val="150000"/>
              </a:lnSpc>
              <a:buNone/>
            </a:pPr>
            <a:endParaRPr lang="en-US" sz="2400" dirty="0">
              <a:solidFill>
                <a:srgbClr val="0070C0"/>
              </a:solidFill>
              <a:latin typeface="Times New Roman"/>
              <a:ea typeface="Times New Roman"/>
              <a:cs typeface="B Traffic" panose="00000400000000000000" pitchFamily="2" charset="-78"/>
            </a:endParaRPr>
          </a:p>
        </p:txBody>
      </p:sp>
      <p:pic>
        <p:nvPicPr>
          <p:cNvPr id="2052" name="Picture 4" descr="C:\Users\afsharjoof\Desktop\2019-09-02_10-05-12.jpg"/>
          <p:cNvPicPr>
            <a:picLocks noChangeAspect="1" noChangeArrowheads="1"/>
          </p:cNvPicPr>
          <p:nvPr/>
        </p:nvPicPr>
        <p:blipFill>
          <a:blip r:embed="rId2" cstate="email">
            <a:clrChange>
              <a:clrFrom>
                <a:srgbClr val="FFFEFC"/>
              </a:clrFrom>
              <a:clrTo>
                <a:srgbClr val="FFFEFC">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4071" y="4426333"/>
            <a:ext cx="4093674" cy="755267"/>
          </a:xfrm>
          <a:prstGeom prst="rect">
            <a:avLst/>
          </a:prstGeom>
          <a:noFill/>
        </p:spPr>
      </p:pic>
    </p:spTree>
    <p:extLst>
      <p:ext uri="{BB962C8B-B14F-4D97-AF65-F5344CB8AC3E}">
        <p14:creationId xmlns:p14="http://schemas.microsoft.com/office/powerpoint/2010/main" val="18224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782" y="268224"/>
            <a:ext cx="9323338" cy="1012670"/>
          </a:xfrm>
        </p:spPr>
        <p:txBody>
          <a:bodyPr>
            <a:normAutofit/>
          </a:bodyPr>
          <a:lstStyle/>
          <a:p>
            <a:pPr algn="r" rtl="1"/>
            <a:r>
              <a:rPr lang="fa-IR" sz="3000" dirty="0">
                <a:solidFill>
                  <a:srgbClr val="FFFF00"/>
                </a:solidFill>
                <a:cs typeface="B Titr" panose="00000700000000000000" pitchFamily="2" charset="-78"/>
              </a:rPr>
              <a:t>آشنایی با هشدارهای اولیه سازمان های امدادی </a:t>
            </a:r>
            <a:endParaRPr lang="en-US" sz="30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89320" y="3261360"/>
            <a:ext cx="3680511" cy="584775"/>
          </a:xfrm>
          <a:prstGeom prst="rect">
            <a:avLst/>
          </a:prstGeom>
          <a:noFill/>
        </p:spPr>
        <p:txBody>
          <a:bodyPr wrap="square" rtlCol="0">
            <a:spAutoFit/>
          </a:bodyPr>
          <a:lstStyle/>
          <a:p>
            <a:pPr algn="ctr" rtl="1"/>
            <a:r>
              <a:rPr lang="fa-IR" sz="3200" dirty="0">
                <a:solidFill>
                  <a:srgbClr val="FF0000"/>
                </a:solidFill>
                <a:cs typeface="B Titr" pitchFamily="2" charset="-78"/>
              </a:rPr>
              <a:t>جلسه چهارم</a:t>
            </a:r>
            <a:endParaRPr lang="en-US" sz="3200" dirty="0">
              <a:solidFill>
                <a:srgbClr val="FF0000"/>
              </a:solidFill>
              <a:cs typeface="B Titr" pitchFamily="2" charset="-78"/>
            </a:endParaRPr>
          </a:p>
        </p:txBody>
      </p:sp>
    </p:spTree>
    <p:extLst>
      <p:ext uri="{BB962C8B-B14F-4D97-AF65-F5344CB8AC3E}">
        <p14:creationId xmlns:p14="http://schemas.microsoft.com/office/powerpoint/2010/main" val="154605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r" rtl="1" fontAlgn="base">
              <a:lnSpc>
                <a:spcPct val="100000"/>
              </a:lnSpc>
              <a:buNone/>
            </a:pPr>
            <a:r>
              <a:rPr lang="fa-IR" sz="3200" dirty="0">
                <a:cs typeface="B Traffic" panose="00000400000000000000" pitchFamily="2" charset="-78"/>
              </a:rPr>
              <a:t>آشنایی با هشدارهای اولیه</a:t>
            </a:r>
          </a:p>
          <a:p>
            <a:pPr marL="0" indent="0" algn="just" rtl="1" fontAlgn="base">
              <a:lnSpc>
                <a:spcPct val="150000"/>
              </a:lnSpc>
              <a:buNone/>
            </a:pPr>
            <a:r>
              <a:rPr lang="fa-IR" sz="2400" dirty="0">
                <a:latin typeface="Times New Roman"/>
                <a:ea typeface="Times New Roman"/>
                <a:cs typeface="B Traffic" panose="00000400000000000000" pitchFamily="2" charset="-78"/>
              </a:rPr>
              <a:t>مخاطراتی مانند سیل، توفان، آتش‌سوزی جنگل و از این قبیل به گونه‌ای هستند که به وسیلة سیستم‌های هشدار اولیه (مانند سامانه‌های هواشناسی) یا </a:t>
            </a:r>
            <a:r>
              <a:rPr lang="fa-IR" sz="2400" dirty="0">
                <a:solidFill>
                  <a:srgbClr val="FF0000"/>
                </a:solidFill>
                <a:latin typeface="Times New Roman"/>
                <a:ea typeface="Times New Roman"/>
                <a:cs typeface="B Traffic" panose="00000400000000000000" pitchFamily="2" charset="-78"/>
              </a:rPr>
              <a:t>قابل پیش‌بینی </a:t>
            </a:r>
            <a:r>
              <a:rPr lang="fa-IR" sz="2400" dirty="0">
                <a:latin typeface="Times New Roman"/>
                <a:ea typeface="Times New Roman"/>
                <a:cs typeface="B Traffic" panose="00000400000000000000" pitchFamily="2" charset="-78"/>
              </a:rPr>
              <a:t>هستند یا  زود از وقوع آن‌ها مطلع می‌شویم و می‌توانیم خود و خانواده خود را نجات دهیم. </a:t>
            </a:r>
            <a:endParaRPr lang="en-US" sz="2400" dirty="0">
              <a:ea typeface="Calibri"/>
              <a:cs typeface="B Traffic" panose="00000400000000000000" pitchFamily="2" charset="-78"/>
            </a:endParaRPr>
          </a:p>
          <a:p>
            <a:pPr algn="r" rtl="1" fontAlgn="base">
              <a:lnSpc>
                <a:spcPct val="100000"/>
              </a:lnSpc>
              <a:spcAft>
                <a:spcPts val="0"/>
              </a:spcAft>
            </a:pPr>
            <a:endParaRPr lang="en-US" sz="1800" dirty="0">
              <a:solidFill>
                <a:srgbClr val="FF0000"/>
              </a:solidFill>
              <a:ea typeface="Calibri"/>
              <a:cs typeface="Arial"/>
            </a:endParaRPr>
          </a:p>
        </p:txBody>
      </p:sp>
      <p:pic>
        <p:nvPicPr>
          <p:cNvPr id="3074" name="Picture 2" descr="C:\Users\afsharjoof\Desktop\Caution\Disasters\BackGroundPPT\alert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1453" y="3886200"/>
            <a:ext cx="7411991" cy="2695893"/>
          </a:xfrm>
          <a:prstGeom prst="rect">
            <a:avLst/>
          </a:prstGeom>
          <a:noFill/>
        </p:spPr>
      </p:pic>
    </p:spTree>
    <p:extLst>
      <p:ext uri="{BB962C8B-B14F-4D97-AF65-F5344CB8AC3E}">
        <p14:creationId xmlns:p14="http://schemas.microsoft.com/office/powerpoint/2010/main" val="83489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502920" y="1426464"/>
            <a:ext cx="9631680" cy="5303520"/>
          </a:xfrm>
        </p:spPr>
        <p:txBody>
          <a:bodyPr>
            <a:noAutofit/>
          </a:bodyPr>
          <a:lstStyle/>
          <a:p>
            <a:pPr algn="r" rtl="1" fontAlgn="base">
              <a:lnSpc>
                <a:spcPct val="100000"/>
              </a:lnSpc>
              <a:buNone/>
            </a:pPr>
            <a:r>
              <a:rPr lang="fa-IR" sz="3200" dirty="0">
                <a:cs typeface="B Traffic" panose="00000400000000000000" pitchFamily="2" charset="-78"/>
              </a:rPr>
              <a:t>آشنایی با هشدارهای اولیه</a:t>
            </a:r>
          </a:p>
          <a:p>
            <a:pPr marL="0" indent="0" algn="just" rtl="1" fontAlgn="base">
              <a:lnSpc>
                <a:spcPct val="100000"/>
              </a:lnSpc>
              <a:buNone/>
            </a:pPr>
            <a:r>
              <a:rPr lang="fa-IR" sz="2400" dirty="0">
                <a:solidFill>
                  <a:srgbClr val="0070C0"/>
                </a:solidFill>
                <a:latin typeface="Times New Roman"/>
                <a:ea typeface="Times New Roman"/>
                <a:cs typeface="B Traffic" panose="00000400000000000000" pitchFamily="2" charset="-78"/>
              </a:rPr>
              <a:t>مراحل و اقدامات پیام هشدار اولیه برای یک منطقه یا محله </a:t>
            </a:r>
            <a:r>
              <a:rPr lang="fa-IR" sz="2000" dirty="0">
                <a:solidFill>
                  <a:srgbClr val="FF0000"/>
                </a:solidFill>
                <a:latin typeface="Times New Roman"/>
                <a:ea typeface="Times New Roman"/>
                <a:cs typeface="B Traffic" panose="00000400000000000000" pitchFamily="2" charset="-78"/>
              </a:rPr>
              <a:t>(با هماهنگی مسئولین محلی)</a:t>
            </a:r>
            <a:endParaRPr lang="en-US" sz="2400" dirty="0">
              <a:solidFill>
                <a:srgbClr val="FF0000"/>
              </a:solidFill>
              <a:ea typeface="Calibri"/>
              <a:cs typeface="B Traffic"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781346879"/>
              </p:ext>
            </p:extLst>
          </p:nvPr>
        </p:nvGraphicFramePr>
        <p:xfrm>
          <a:off x="929640" y="3520440"/>
          <a:ext cx="9177179" cy="1874520"/>
        </p:xfrm>
        <a:graphic>
          <a:graphicData uri="http://schemas.openxmlformats.org/drawingml/2006/table">
            <a:tbl>
              <a:tblPr rtl="1"/>
              <a:tblGrid>
                <a:gridCol w="886619">
                  <a:extLst>
                    <a:ext uri="{9D8B030D-6E8A-4147-A177-3AD203B41FA5}">
                      <a16:colId xmlns:a16="http://schemas.microsoft.com/office/drawing/2014/main" val="4054123604"/>
                    </a:ext>
                  </a:extLst>
                </a:gridCol>
                <a:gridCol w="3139440">
                  <a:extLst>
                    <a:ext uri="{9D8B030D-6E8A-4147-A177-3AD203B41FA5}">
                      <a16:colId xmlns:a16="http://schemas.microsoft.com/office/drawing/2014/main" val="1122991276"/>
                    </a:ext>
                  </a:extLst>
                </a:gridCol>
                <a:gridCol w="5151120">
                  <a:extLst>
                    <a:ext uri="{9D8B030D-6E8A-4147-A177-3AD203B41FA5}">
                      <a16:colId xmlns:a16="http://schemas.microsoft.com/office/drawing/2014/main" val="44919604"/>
                    </a:ext>
                  </a:extLst>
                </a:gridCol>
              </a:tblGrid>
              <a:tr h="647272">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مرحله</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عنوان</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اقدام لازم</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9490946"/>
                  </a:ext>
                </a:extLst>
              </a:tr>
              <a:tr h="1227248">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زرد</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r" defTabSz="1007943" rtl="1" eaLnBrk="1" fontAlgn="base" latinLnBrk="0" hangingPunct="1">
                        <a:lnSpc>
                          <a:spcPct val="150000"/>
                        </a:lnSpc>
                        <a:spcAft>
                          <a:spcPts val="0"/>
                        </a:spcAft>
                      </a:pPr>
                      <a:r>
                        <a:rPr lang="fa-IR" sz="1600" b="1" kern="1200" dirty="0">
                          <a:solidFill>
                            <a:schemeClr val="tx1"/>
                          </a:solidFill>
                          <a:latin typeface="Times New Roman"/>
                          <a:ea typeface="Times New Roman"/>
                          <a:cs typeface="B Traffic" panose="00000400000000000000" pitchFamily="2" charset="-78"/>
                        </a:rPr>
                        <a:t>معادل «اطلاعیه» سازمان هواشناسی</a:t>
                      </a:r>
                      <a:endParaRPr lang="en-US" sz="1600" b="1" kern="1200" dirty="0">
                        <a:solidFill>
                          <a:schemeClr val="tx1"/>
                        </a:solidFill>
                        <a:latin typeface="Times New Roman"/>
                        <a:ea typeface="Times New Roman"/>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fontAlgn="base">
                        <a:lnSpc>
                          <a:spcPct val="150000"/>
                        </a:lnSpc>
                        <a:spcAft>
                          <a:spcPts val="0"/>
                        </a:spcAft>
                      </a:pPr>
                      <a:r>
                        <a:rPr lang="fa-IR" sz="1600" b="1" dirty="0">
                          <a:latin typeface="Times New Roman"/>
                          <a:ea typeface="Times New Roman"/>
                          <a:cs typeface="B Traffic" panose="00000400000000000000" pitchFamily="2" charset="-78"/>
                        </a:rPr>
                        <a:t>1- جلسه ستاد مدیریت بحران منطقه تشکیل دهید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2- از برقراری ارتباط با مسئولین و مردم مطمئن شوید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3- گوش به زنگ باشید</a:t>
                      </a:r>
                      <a:r>
                        <a:rPr lang="en-US" sz="1600" b="1" dirty="0">
                          <a:latin typeface="Times New Roman"/>
                          <a:ea typeface="Times New Roman"/>
                          <a:cs typeface="B Traffic" panose="00000400000000000000" pitchFamily="2" charset="-78"/>
                        </a:rPr>
                        <a:t>.</a:t>
                      </a:r>
                      <a:endParaRPr lang="en-US" sz="1050" b="1"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3106290"/>
                  </a:ext>
                </a:extLst>
              </a:tr>
            </a:tbl>
          </a:graphicData>
        </a:graphic>
      </p:graphicFrame>
      <p:sp>
        <p:nvSpPr>
          <p:cNvPr id="6" name="Down Arrow Callout 5"/>
          <p:cNvSpPr/>
          <p:nvPr/>
        </p:nvSpPr>
        <p:spPr>
          <a:xfrm>
            <a:off x="8260080" y="2560320"/>
            <a:ext cx="2118360" cy="8382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cs typeface="B Traffic" pitchFamily="2" charset="-78"/>
              </a:rPr>
              <a:t>مرحله زرد</a:t>
            </a:r>
            <a:endParaRPr lang="en-US" sz="2800" b="1" dirty="0">
              <a:solidFill>
                <a:schemeClr val="tx1"/>
              </a:solidFill>
              <a:cs typeface="B Traffic" pitchFamily="2" charset="-78"/>
            </a:endParaRPr>
          </a:p>
        </p:txBody>
      </p:sp>
    </p:spTree>
    <p:extLst>
      <p:ext uri="{BB962C8B-B14F-4D97-AF65-F5344CB8AC3E}">
        <p14:creationId xmlns:p14="http://schemas.microsoft.com/office/powerpoint/2010/main" val="83489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502920" y="1426464"/>
            <a:ext cx="9631680" cy="5303520"/>
          </a:xfrm>
        </p:spPr>
        <p:txBody>
          <a:bodyPr>
            <a:noAutofit/>
          </a:bodyPr>
          <a:lstStyle/>
          <a:p>
            <a:pPr algn="r" rtl="1" fontAlgn="base">
              <a:lnSpc>
                <a:spcPct val="100000"/>
              </a:lnSpc>
              <a:buNone/>
            </a:pPr>
            <a:r>
              <a:rPr lang="fa-IR" sz="3200" dirty="0">
                <a:cs typeface="B Traffic" panose="00000400000000000000" pitchFamily="2" charset="-78"/>
              </a:rPr>
              <a:t>آشنایی با هشدارهای اولیه</a:t>
            </a:r>
          </a:p>
          <a:p>
            <a:pPr marL="0" indent="0" algn="just" rtl="1" fontAlgn="base">
              <a:lnSpc>
                <a:spcPct val="100000"/>
              </a:lnSpc>
              <a:buNone/>
            </a:pPr>
            <a:r>
              <a:rPr lang="fa-IR" sz="2400" dirty="0">
                <a:solidFill>
                  <a:srgbClr val="0070C0"/>
                </a:solidFill>
                <a:latin typeface="Times New Roman"/>
                <a:ea typeface="Times New Roman"/>
                <a:cs typeface="B Traffic" panose="00000400000000000000" pitchFamily="2" charset="-78"/>
              </a:rPr>
              <a:t>مراحل و اقدامات پیام هشدار اولیه برای یک منطقه یا محله </a:t>
            </a:r>
            <a:r>
              <a:rPr lang="fa-IR" sz="2000" dirty="0">
                <a:solidFill>
                  <a:srgbClr val="FF0000"/>
                </a:solidFill>
                <a:latin typeface="Times New Roman"/>
                <a:ea typeface="Times New Roman"/>
                <a:cs typeface="B Traffic" panose="00000400000000000000" pitchFamily="2" charset="-78"/>
              </a:rPr>
              <a:t>(با هماهنگی مسئولین محلی)</a:t>
            </a:r>
            <a:endParaRPr lang="en-US" sz="2400" dirty="0">
              <a:solidFill>
                <a:srgbClr val="FF0000"/>
              </a:solidFill>
              <a:ea typeface="Calibri"/>
              <a:cs typeface="B Traffic"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650209244"/>
              </p:ext>
            </p:extLst>
          </p:nvPr>
        </p:nvGraphicFramePr>
        <p:xfrm>
          <a:off x="944880" y="3520440"/>
          <a:ext cx="9161939" cy="2941320"/>
        </p:xfrm>
        <a:graphic>
          <a:graphicData uri="http://schemas.openxmlformats.org/drawingml/2006/table">
            <a:tbl>
              <a:tblPr rtl="1"/>
              <a:tblGrid>
                <a:gridCol w="871379">
                  <a:extLst>
                    <a:ext uri="{9D8B030D-6E8A-4147-A177-3AD203B41FA5}">
                      <a16:colId xmlns:a16="http://schemas.microsoft.com/office/drawing/2014/main" val="4054123604"/>
                    </a:ext>
                  </a:extLst>
                </a:gridCol>
                <a:gridCol w="3185160">
                  <a:extLst>
                    <a:ext uri="{9D8B030D-6E8A-4147-A177-3AD203B41FA5}">
                      <a16:colId xmlns:a16="http://schemas.microsoft.com/office/drawing/2014/main" val="1122991276"/>
                    </a:ext>
                  </a:extLst>
                </a:gridCol>
                <a:gridCol w="5105400">
                  <a:extLst>
                    <a:ext uri="{9D8B030D-6E8A-4147-A177-3AD203B41FA5}">
                      <a16:colId xmlns:a16="http://schemas.microsoft.com/office/drawing/2014/main" val="44919604"/>
                    </a:ext>
                  </a:extLst>
                </a:gridCol>
              </a:tblGrid>
              <a:tr h="647272">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مرحله</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عنوان</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اقدام لازم</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9490946"/>
                  </a:ext>
                </a:extLst>
              </a:tr>
              <a:tr h="2294048">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نارنجی</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r" defTabSz="1007943" rtl="1" eaLnBrk="1" fontAlgn="base" latinLnBrk="0" hangingPunct="1">
                        <a:lnSpc>
                          <a:spcPct val="150000"/>
                        </a:lnSpc>
                        <a:spcAft>
                          <a:spcPts val="0"/>
                        </a:spcAft>
                      </a:pPr>
                      <a:r>
                        <a:rPr lang="fa-IR" sz="1600" b="1" kern="1200" dirty="0">
                          <a:solidFill>
                            <a:schemeClr val="tx1"/>
                          </a:solidFill>
                          <a:latin typeface="Times New Roman"/>
                          <a:ea typeface="Times New Roman"/>
                          <a:cs typeface="B Traffic" panose="00000400000000000000" pitchFamily="2" charset="-78"/>
                        </a:rPr>
                        <a:t>معادل «اخطاریه» سازمان هواشناسی</a:t>
                      </a:r>
                      <a:endParaRPr lang="en-US" sz="1600" b="1" kern="1200" dirty="0">
                        <a:solidFill>
                          <a:schemeClr val="tx1"/>
                        </a:solidFill>
                        <a:latin typeface="Times New Roman"/>
                        <a:ea typeface="Times New Roman"/>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fontAlgn="base">
                        <a:lnSpc>
                          <a:spcPct val="150000"/>
                        </a:lnSpc>
                        <a:spcAft>
                          <a:spcPts val="0"/>
                        </a:spcAft>
                      </a:pPr>
                      <a:r>
                        <a:rPr lang="fa-IR" sz="1600" b="1" dirty="0">
                          <a:latin typeface="Times New Roman"/>
                          <a:ea typeface="Times New Roman"/>
                          <a:cs typeface="B Traffic" panose="00000400000000000000" pitchFamily="2" charset="-78"/>
                        </a:rPr>
                        <a:t>1- اقدامات مرحله زرد را انجام دهید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2- با مسئول بالادست تماس بگیرید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3- با ایستگاه های پیش</a:t>
                      </a:r>
                      <a:r>
                        <a:rPr lang="fa-IR" sz="1600" b="1" baseline="0" dirty="0">
                          <a:latin typeface="Times New Roman"/>
                          <a:ea typeface="Times New Roman"/>
                          <a:cs typeface="B Traffic" panose="00000400000000000000" pitchFamily="2" charset="-78"/>
                        </a:rPr>
                        <a:t> بینی تماس بگیرید</a:t>
                      </a:r>
                    </a:p>
                    <a:p>
                      <a:pPr algn="r" rtl="1" fontAlgn="base">
                        <a:lnSpc>
                          <a:spcPct val="150000"/>
                        </a:lnSpc>
                        <a:spcAft>
                          <a:spcPts val="0"/>
                        </a:spcAft>
                      </a:pPr>
                      <a:r>
                        <a:rPr lang="fa-IR" sz="1600" b="1" baseline="0" dirty="0">
                          <a:latin typeface="Times New Roman"/>
                          <a:ea typeface="Times New Roman"/>
                          <a:cs typeface="B Traffic" panose="00000400000000000000" pitchFamily="2" charset="-78"/>
                        </a:rPr>
                        <a:t>4- به مردم بگوئید که آماده باشند</a:t>
                      </a:r>
                    </a:p>
                    <a:p>
                      <a:pPr algn="r" rtl="1" fontAlgn="base">
                        <a:lnSpc>
                          <a:spcPct val="150000"/>
                        </a:lnSpc>
                        <a:spcAft>
                          <a:spcPts val="0"/>
                        </a:spcAft>
                      </a:pPr>
                      <a:r>
                        <a:rPr lang="fa-IR" sz="1600" b="1" baseline="0" dirty="0">
                          <a:latin typeface="Times New Roman"/>
                          <a:ea typeface="Times New Roman"/>
                          <a:cs typeface="B Traffic" panose="00000400000000000000" pitchFamily="2" charset="-78"/>
                        </a:rPr>
                        <a:t>5- به ستاد شهرستان یا سایر مراکز ارتباطی اطلاع دهید</a:t>
                      </a:r>
                      <a:endParaRPr lang="fa-IR" sz="1600" b="1" dirty="0">
                        <a:latin typeface="Times New Roman"/>
                        <a:ea typeface="Times New Roman"/>
                        <a:cs typeface="B Traffic" panose="00000400000000000000" pitchFamily="2" charset="-78"/>
                      </a:endParaRPr>
                    </a:p>
                    <a:p>
                      <a:pPr algn="r" rtl="1" fontAlgn="base">
                        <a:lnSpc>
                          <a:spcPct val="150000"/>
                        </a:lnSpc>
                        <a:spcAft>
                          <a:spcPts val="0"/>
                        </a:spcAft>
                      </a:pPr>
                      <a:r>
                        <a:rPr lang="fa-IR" sz="1600" b="1" dirty="0">
                          <a:latin typeface="Times New Roman"/>
                          <a:ea typeface="Times New Roman"/>
                          <a:cs typeface="B Traffic" panose="00000400000000000000" pitchFamily="2" charset="-78"/>
                        </a:rPr>
                        <a:t>6- گوش به زنگ باشید</a:t>
                      </a:r>
                      <a:r>
                        <a:rPr lang="en-US" sz="1600" b="1" dirty="0">
                          <a:latin typeface="Times New Roman"/>
                          <a:ea typeface="Times New Roman"/>
                          <a:cs typeface="B Traffic" panose="00000400000000000000" pitchFamily="2" charset="-78"/>
                        </a:rPr>
                        <a:t>.</a:t>
                      </a:r>
                      <a:endParaRPr lang="en-US" sz="1050" b="1"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3106290"/>
                  </a:ext>
                </a:extLst>
              </a:tr>
            </a:tbl>
          </a:graphicData>
        </a:graphic>
      </p:graphicFrame>
      <p:sp>
        <p:nvSpPr>
          <p:cNvPr id="6" name="Down Arrow Callout 5"/>
          <p:cNvSpPr/>
          <p:nvPr/>
        </p:nvSpPr>
        <p:spPr>
          <a:xfrm>
            <a:off x="8260080" y="2560320"/>
            <a:ext cx="2118360" cy="838200"/>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cs typeface="B Traffic" pitchFamily="2" charset="-78"/>
              </a:rPr>
              <a:t>مرحله نارنجی</a:t>
            </a:r>
            <a:endParaRPr lang="en-US" sz="2800" b="1" dirty="0">
              <a:solidFill>
                <a:schemeClr val="tx1"/>
              </a:solidFill>
              <a:cs typeface="B Traffic" pitchFamily="2" charset="-78"/>
            </a:endParaRPr>
          </a:p>
        </p:txBody>
      </p:sp>
    </p:spTree>
    <p:extLst>
      <p:ext uri="{BB962C8B-B14F-4D97-AF65-F5344CB8AC3E}">
        <p14:creationId xmlns:p14="http://schemas.microsoft.com/office/powerpoint/2010/main" val="83489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502920" y="1426464"/>
            <a:ext cx="9631680" cy="5303520"/>
          </a:xfrm>
        </p:spPr>
        <p:txBody>
          <a:bodyPr>
            <a:noAutofit/>
          </a:bodyPr>
          <a:lstStyle/>
          <a:p>
            <a:pPr algn="r" rtl="1" fontAlgn="base">
              <a:lnSpc>
                <a:spcPct val="100000"/>
              </a:lnSpc>
              <a:buNone/>
            </a:pPr>
            <a:r>
              <a:rPr lang="fa-IR" sz="3200" dirty="0">
                <a:cs typeface="B Traffic" panose="00000400000000000000" pitchFamily="2" charset="-78"/>
              </a:rPr>
              <a:t>آشنایی با هشدارهای اولیه</a:t>
            </a:r>
          </a:p>
          <a:p>
            <a:pPr marL="0" indent="0" algn="just" rtl="1" fontAlgn="base">
              <a:lnSpc>
                <a:spcPct val="100000"/>
              </a:lnSpc>
              <a:buNone/>
            </a:pPr>
            <a:r>
              <a:rPr lang="fa-IR" sz="2400" dirty="0">
                <a:solidFill>
                  <a:srgbClr val="0070C0"/>
                </a:solidFill>
                <a:latin typeface="Times New Roman"/>
                <a:ea typeface="Times New Roman"/>
                <a:cs typeface="B Traffic" panose="00000400000000000000" pitchFamily="2" charset="-78"/>
              </a:rPr>
              <a:t>مراحل و اقدامات پیام هشدار اولیه برای یک منطقه یا محله </a:t>
            </a:r>
            <a:r>
              <a:rPr lang="fa-IR" sz="2000" dirty="0">
                <a:solidFill>
                  <a:srgbClr val="FF0000"/>
                </a:solidFill>
                <a:latin typeface="Times New Roman"/>
                <a:ea typeface="Times New Roman"/>
                <a:cs typeface="B Traffic" panose="00000400000000000000" pitchFamily="2" charset="-78"/>
              </a:rPr>
              <a:t>(با هماهنگی مسئولین محلی)</a:t>
            </a:r>
            <a:endParaRPr lang="en-US" sz="2400" dirty="0">
              <a:solidFill>
                <a:srgbClr val="FF0000"/>
              </a:solidFill>
              <a:ea typeface="Calibri"/>
              <a:cs typeface="B Traffic"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135244854"/>
              </p:ext>
            </p:extLst>
          </p:nvPr>
        </p:nvGraphicFramePr>
        <p:xfrm>
          <a:off x="807720" y="3520440"/>
          <a:ext cx="9299099" cy="3124200"/>
        </p:xfrm>
        <a:graphic>
          <a:graphicData uri="http://schemas.openxmlformats.org/drawingml/2006/table">
            <a:tbl>
              <a:tblPr rtl="1"/>
              <a:tblGrid>
                <a:gridCol w="856139">
                  <a:extLst>
                    <a:ext uri="{9D8B030D-6E8A-4147-A177-3AD203B41FA5}">
                      <a16:colId xmlns:a16="http://schemas.microsoft.com/office/drawing/2014/main" val="4054123604"/>
                    </a:ext>
                  </a:extLst>
                </a:gridCol>
                <a:gridCol w="3307080">
                  <a:extLst>
                    <a:ext uri="{9D8B030D-6E8A-4147-A177-3AD203B41FA5}">
                      <a16:colId xmlns:a16="http://schemas.microsoft.com/office/drawing/2014/main" val="1122991276"/>
                    </a:ext>
                  </a:extLst>
                </a:gridCol>
                <a:gridCol w="5135880">
                  <a:extLst>
                    <a:ext uri="{9D8B030D-6E8A-4147-A177-3AD203B41FA5}">
                      <a16:colId xmlns:a16="http://schemas.microsoft.com/office/drawing/2014/main" val="44919604"/>
                    </a:ext>
                  </a:extLst>
                </a:gridCol>
              </a:tblGrid>
              <a:tr h="518160">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مرحله</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عنوان</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اقدام لازم</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9490946"/>
                  </a:ext>
                </a:extLst>
              </a:tr>
              <a:tr h="2606040">
                <a:tc>
                  <a:txBody>
                    <a:bodyPr/>
                    <a:lstStyle/>
                    <a:p>
                      <a:pPr algn="ctr" rtl="1" fontAlgn="base">
                        <a:lnSpc>
                          <a:spcPct val="150000"/>
                        </a:lnSpc>
                        <a:spcAft>
                          <a:spcPts val="0"/>
                        </a:spcAft>
                      </a:pPr>
                      <a:r>
                        <a:rPr lang="fa-IR" sz="1800" b="1" dirty="0">
                          <a:latin typeface="Times New Roman"/>
                          <a:ea typeface="Times New Roman"/>
                          <a:cs typeface="B Traffic" panose="00000400000000000000" pitchFamily="2" charset="-78"/>
                        </a:rPr>
                        <a:t>قرمز</a:t>
                      </a:r>
                      <a:endParaRPr lang="en-US" sz="1100"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r" defTabSz="1007943" rtl="1" eaLnBrk="1" fontAlgn="base" latinLnBrk="0" hangingPunct="1">
                        <a:lnSpc>
                          <a:spcPct val="150000"/>
                        </a:lnSpc>
                        <a:spcAft>
                          <a:spcPts val="0"/>
                        </a:spcAft>
                      </a:pPr>
                      <a:r>
                        <a:rPr lang="fa-IR" sz="1600" b="1" kern="1200" dirty="0">
                          <a:solidFill>
                            <a:schemeClr val="tx1"/>
                          </a:solidFill>
                          <a:latin typeface="Times New Roman"/>
                          <a:ea typeface="Times New Roman"/>
                          <a:cs typeface="B Traffic" panose="00000400000000000000" pitchFamily="2" charset="-78"/>
                        </a:rPr>
                        <a:t>معادل «تصمیم</a:t>
                      </a:r>
                      <a:r>
                        <a:rPr lang="fa-IR" sz="1600" b="1" kern="1200" baseline="0" dirty="0">
                          <a:solidFill>
                            <a:schemeClr val="tx1"/>
                          </a:solidFill>
                          <a:latin typeface="Times New Roman"/>
                          <a:ea typeface="Times New Roman"/>
                          <a:cs typeface="B Traffic" panose="00000400000000000000" pitchFamily="2" charset="-78"/>
                        </a:rPr>
                        <a:t> ستاد مدیریت بحران»</a:t>
                      </a:r>
                      <a:endParaRPr lang="fa-IR" sz="1600" b="1" kern="1200" dirty="0">
                        <a:solidFill>
                          <a:schemeClr val="tx1"/>
                        </a:solidFill>
                        <a:latin typeface="Times New Roman"/>
                        <a:ea typeface="Times New Roman"/>
                        <a:cs typeface="B Traffic" panose="00000400000000000000" pitchFamily="2" charset="-78"/>
                      </a:endParaRPr>
                    </a:p>
                    <a:p>
                      <a:pPr marL="0" algn="r" defTabSz="1007943" rtl="1" eaLnBrk="1" fontAlgn="base" latinLnBrk="0" hangingPunct="1">
                        <a:lnSpc>
                          <a:spcPct val="150000"/>
                        </a:lnSpc>
                        <a:spcAft>
                          <a:spcPts val="0"/>
                        </a:spcAft>
                      </a:pPr>
                      <a:r>
                        <a:rPr lang="fa-IR" sz="1600" b="1" kern="1200" dirty="0">
                          <a:solidFill>
                            <a:schemeClr val="tx1"/>
                          </a:solidFill>
                          <a:latin typeface="Times New Roman"/>
                          <a:ea typeface="Times New Roman"/>
                          <a:cs typeface="B Traffic" panose="00000400000000000000" pitchFamily="2" charset="-78"/>
                        </a:rPr>
                        <a:t>منطقه یا محله برای تخلیه</a:t>
                      </a:r>
                    </a:p>
                    <a:p>
                      <a:pPr marL="0" algn="r" defTabSz="1007943" rtl="1" eaLnBrk="1" fontAlgn="base" latinLnBrk="0" hangingPunct="1">
                        <a:lnSpc>
                          <a:spcPct val="150000"/>
                        </a:lnSpc>
                        <a:spcAft>
                          <a:spcPts val="0"/>
                        </a:spcAft>
                      </a:pPr>
                      <a:endParaRPr lang="fa-IR" sz="800" b="1" kern="1200" dirty="0">
                        <a:solidFill>
                          <a:schemeClr val="tx1"/>
                        </a:solidFill>
                        <a:latin typeface="Times New Roman"/>
                        <a:ea typeface="Times New Roman"/>
                        <a:cs typeface="B Traffic" panose="00000400000000000000" pitchFamily="2" charset="-78"/>
                      </a:endParaRPr>
                    </a:p>
                    <a:p>
                      <a:pPr marL="0" algn="r" defTabSz="1007943" rtl="1" eaLnBrk="1" fontAlgn="base" latinLnBrk="0" hangingPunct="1">
                        <a:lnSpc>
                          <a:spcPct val="150000"/>
                        </a:lnSpc>
                        <a:spcAft>
                          <a:spcPts val="0"/>
                        </a:spcAft>
                      </a:pPr>
                      <a:r>
                        <a:rPr lang="fa-IR" sz="1400" b="1" kern="1200" dirty="0">
                          <a:solidFill>
                            <a:srgbClr val="0070C0"/>
                          </a:solidFill>
                          <a:latin typeface="Times New Roman"/>
                          <a:ea typeface="Times New Roman"/>
                          <a:cs typeface="B Traffic" panose="00000400000000000000" pitchFamily="2" charset="-78"/>
                        </a:rPr>
                        <a:t>شرایط تخلیه:</a:t>
                      </a:r>
                    </a:p>
                    <a:p>
                      <a:pPr marL="0" algn="r" defTabSz="1007943" rtl="1" eaLnBrk="1" fontAlgn="base" latinLnBrk="0" hangingPunct="1">
                        <a:lnSpc>
                          <a:spcPct val="150000"/>
                        </a:lnSpc>
                        <a:spcAft>
                          <a:spcPts val="0"/>
                        </a:spcAft>
                      </a:pPr>
                      <a:r>
                        <a:rPr lang="fa-IR" sz="1400" b="1" kern="1200" dirty="0">
                          <a:solidFill>
                            <a:srgbClr val="0070C0"/>
                          </a:solidFill>
                          <a:latin typeface="Times New Roman"/>
                          <a:ea typeface="Times New Roman"/>
                          <a:cs typeface="B Traffic" panose="00000400000000000000" pitchFamily="2" charset="-78"/>
                        </a:rPr>
                        <a:t>1-اطلاع از وقوع مخاطره</a:t>
                      </a:r>
                      <a:r>
                        <a:rPr lang="fa-IR" sz="1400" b="1" kern="1200" baseline="0" dirty="0">
                          <a:solidFill>
                            <a:srgbClr val="0070C0"/>
                          </a:solidFill>
                          <a:latin typeface="Times New Roman"/>
                          <a:ea typeface="Times New Roman"/>
                          <a:cs typeface="B Traffic" panose="00000400000000000000" pitchFamily="2" charset="-78"/>
                        </a:rPr>
                        <a:t> در بالادست</a:t>
                      </a:r>
                      <a:endParaRPr lang="fa-IR" sz="1400" b="1" kern="1200" dirty="0">
                        <a:solidFill>
                          <a:srgbClr val="0070C0"/>
                        </a:solidFill>
                        <a:latin typeface="Times New Roman"/>
                        <a:ea typeface="Times New Roman"/>
                        <a:cs typeface="B Traffic" panose="00000400000000000000" pitchFamily="2" charset="-78"/>
                      </a:endParaRPr>
                    </a:p>
                    <a:p>
                      <a:pPr marL="0" algn="r" defTabSz="1007943" rtl="1" eaLnBrk="1" fontAlgn="base" latinLnBrk="0" hangingPunct="1">
                        <a:lnSpc>
                          <a:spcPct val="150000"/>
                        </a:lnSpc>
                        <a:spcAft>
                          <a:spcPts val="0"/>
                        </a:spcAft>
                      </a:pPr>
                      <a:r>
                        <a:rPr lang="fa-IR" sz="1400" b="1" kern="1200" dirty="0">
                          <a:solidFill>
                            <a:srgbClr val="0070C0"/>
                          </a:solidFill>
                          <a:latin typeface="Times New Roman"/>
                          <a:ea typeface="Times New Roman"/>
                          <a:cs typeface="B Traffic" panose="00000400000000000000" pitchFamily="2" charset="-78"/>
                        </a:rPr>
                        <a:t>2-اطلاع</a:t>
                      </a:r>
                      <a:r>
                        <a:rPr lang="fa-IR" sz="1400" b="1" kern="1200" baseline="0" dirty="0">
                          <a:solidFill>
                            <a:srgbClr val="0070C0"/>
                          </a:solidFill>
                          <a:latin typeface="Times New Roman"/>
                          <a:ea typeface="Times New Roman"/>
                          <a:cs typeface="B Traffic" panose="00000400000000000000" pitchFamily="2" charset="-78"/>
                        </a:rPr>
                        <a:t> ستاد حوادث شهرستان</a:t>
                      </a:r>
                      <a:endParaRPr lang="fa-IR" sz="1400" b="1" kern="1200" dirty="0">
                        <a:solidFill>
                          <a:srgbClr val="0070C0"/>
                        </a:solidFill>
                        <a:latin typeface="Times New Roman"/>
                        <a:ea typeface="Times New Roman"/>
                        <a:cs typeface="B Traffic" panose="00000400000000000000" pitchFamily="2" charset="-78"/>
                      </a:endParaRPr>
                    </a:p>
                    <a:p>
                      <a:pPr marL="0" algn="r" defTabSz="1007943" rtl="1" eaLnBrk="1" fontAlgn="base" latinLnBrk="0" hangingPunct="1">
                        <a:lnSpc>
                          <a:spcPct val="150000"/>
                        </a:lnSpc>
                        <a:spcAft>
                          <a:spcPts val="0"/>
                        </a:spcAft>
                      </a:pPr>
                      <a:r>
                        <a:rPr lang="fa-IR" sz="1400" b="1" kern="1200" dirty="0">
                          <a:solidFill>
                            <a:srgbClr val="0070C0"/>
                          </a:solidFill>
                          <a:latin typeface="Times New Roman"/>
                          <a:ea typeface="Times New Roman"/>
                          <a:cs typeface="B Traffic" panose="00000400000000000000" pitchFamily="2" charset="-78"/>
                        </a:rPr>
                        <a:t>3-اعلام بالادست</a:t>
                      </a:r>
                    </a:p>
                    <a:p>
                      <a:pPr marL="0" algn="r" defTabSz="1007943" rtl="1" eaLnBrk="1" fontAlgn="base" latinLnBrk="0" hangingPunct="1">
                        <a:lnSpc>
                          <a:spcPct val="150000"/>
                        </a:lnSpc>
                        <a:spcAft>
                          <a:spcPts val="0"/>
                        </a:spcAft>
                      </a:pPr>
                      <a:r>
                        <a:rPr lang="fa-IR" sz="1400" b="1" kern="1200" dirty="0">
                          <a:solidFill>
                            <a:srgbClr val="0070C0"/>
                          </a:solidFill>
                          <a:latin typeface="Times New Roman"/>
                          <a:ea typeface="Times New Roman"/>
                          <a:cs typeface="B Traffic" panose="00000400000000000000" pitchFamily="2" charset="-78"/>
                        </a:rPr>
                        <a:t>4- توافق ستاد بحران بر احتمال وقوع مخاطره</a:t>
                      </a:r>
                      <a:endParaRPr lang="en-US" sz="1400" b="1" kern="1200" dirty="0">
                        <a:solidFill>
                          <a:srgbClr val="0070C0"/>
                        </a:solidFill>
                        <a:latin typeface="Times New Roman"/>
                        <a:ea typeface="Times New Roman"/>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fontAlgn="base">
                        <a:lnSpc>
                          <a:spcPct val="150000"/>
                        </a:lnSpc>
                        <a:spcAft>
                          <a:spcPts val="0"/>
                        </a:spcAft>
                      </a:pPr>
                      <a:r>
                        <a:rPr lang="fa-IR" sz="1600" b="1" dirty="0">
                          <a:latin typeface="Times New Roman"/>
                          <a:ea typeface="Times New Roman"/>
                          <a:cs typeface="B Traffic" panose="00000400000000000000" pitchFamily="2" charset="-78"/>
                        </a:rPr>
                        <a:t>1- از مردم بخواهید که پس از تخلیه در مناطق امن پناه بگیرند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2- خطر سیل را به پایین دست اطلاع دهید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2- مردم را به نقاط امن هدایت کنید</a:t>
                      </a:r>
                    </a:p>
                    <a:p>
                      <a:pPr algn="r" rtl="1" fontAlgn="base">
                        <a:lnSpc>
                          <a:spcPct val="150000"/>
                        </a:lnSpc>
                        <a:spcAft>
                          <a:spcPts val="0"/>
                        </a:spcAft>
                      </a:pPr>
                      <a:r>
                        <a:rPr lang="fa-IR" sz="1600" b="1" dirty="0">
                          <a:latin typeface="Times New Roman"/>
                          <a:ea typeface="Times New Roman"/>
                          <a:cs typeface="B Traffic" panose="00000400000000000000" pitchFamily="2" charset="-78"/>
                        </a:rPr>
                        <a:t>3-</a:t>
                      </a:r>
                      <a:r>
                        <a:rPr lang="fa-IR" sz="1600" b="1" baseline="0" dirty="0">
                          <a:latin typeface="Times New Roman"/>
                          <a:ea typeface="Times New Roman"/>
                          <a:cs typeface="B Traffic" panose="00000400000000000000" pitchFamily="2" charset="-78"/>
                        </a:rPr>
                        <a:t>به ستاد شهرستان یا سایر مراکز ارتباطی اطلاع دهید</a:t>
                      </a:r>
                      <a:endParaRPr lang="fa-IR" sz="1600" b="1" dirty="0">
                        <a:latin typeface="Times New Roman"/>
                        <a:ea typeface="Times New Roman"/>
                        <a:cs typeface="B Traffic" panose="00000400000000000000" pitchFamily="2" charset="-78"/>
                      </a:endParaRPr>
                    </a:p>
                    <a:p>
                      <a:pPr algn="r" rtl="1" fontAlgn="base">
                        <a:lnSpc>
                          <a:spcPct val="150000"/>
                        </a:lnSpc>
                        <a:spcAft>
                          <a:spcPts val="0"/>
                        </a:spcAft>
                      </a:pPr>
                      <a:r>
                        <a:rPr lang="fa-IR" sz="1600" b="1" dirty="0">
                          <a:latin typeface="Times New Roman"/>
                          <a:ea typeface="Times New Roman"/>
                          <a:cs typeface="B Traffic" panose="00000400000000000000" pitchFamily="2" charset="-78"/>
                        </a:rPr>
                        <a:t>6- گوش به زنگ باشید</a:t>
                      </a:r>
                      <a:r>
                        <a:rPr lang="en-US" sz="1600" b="1" dirty="0">
                          <a:latin typeface="Times New Roman"/>
                          <a:ea typeface="Times New Roman"/>
                          <a:cs typeface="B Traffic" panose="00000400000000000000" pitchFamily="2" charset="-78"/>
                        </a:rPr>
                        <a:t>.</a:t>
                      </a:r>
                      <a:endParaRPr lang="en-US" sz="1050" b="1" dirty="0">
                        <a:latin typeface="Calibri"/>
                        <a:ea typeface="Calibri"/>
                        <a:cs typeface="B Traffic" panose="00000400000000000000" pitchFamily="2" charset="-78"/>
                      </a:endParaRPr>
                    </a:p>
                  </a:txBody>
                  <a:tcPr marL="59439" marR="59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3106290"/>
                  </a:ext>
                </a:extLst>
              </a:tr>
            </a:tbl>
          </a:graphicData>
        </a:graphic>
      </p:graphicFrame>
      <p:sp>
        <p:nvSpPr>
          <p:cNvPr id="6" name="Down Arrow Callout 5"/>
          <p:cNvSpPr/>
          <p:nvPr/>
        </p:nvSpPr>
        <p:spPr>
          <a:xfrm>
            <a:off x="8260080" y="2560320"/>
            <a:ext cx="2118360" cy="83820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cs typeface="B Traffic" pitchFamily="2" charset="-78"/>
              </a:rPr>
              <a:t>مرحله قرمز</a:t>
            </a:r>
            <a:endParaRPr lang="en-US" sz="2800" b="1" dirty="0">
              <a:solidFill>
                <a:schemeClr val="tx1"/>
              </a:solidFill>
              <a:cs typeface="B Traffic" pitchFamily="2" charset="-78"/>
            </a:endParaRPr>
          </a:p>
        </p:txBody>
      </p:sp>
    </p:spTree>
    <p:extLst>
      <p:ext uri="{BB962C8B-B14F-4D97-AF65-F5344CB8AC3E}">
        <p14:creationId xmlns:p14="http://schemas.microsoft.com/office/powerpoint/2010/main" val="834893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888034" y="1426464"/>
            <a:ext cx="9188655" cy="5303520"/>
          </a:xfrm>
        </p:spPr>
        <p:txBody>
          <a:bodyPr>
            <a:noAutofit/>
          </a:bodyPr>
          <a:lstStyle/>
          <a:p>
            <a:pPr algn="just" rtl="1">
              <a:lnSpc>
                <a:spcPct val="100000"/>
              </a:lnSpc>
              <a:buNone/>
            </a:pPr>
            <a:r>
              <a:rPr lang="fa-IR" sz="3200" dirty="0">
                <a:cs typeface="B Traffic" panose="00000400000000000000" pitchFamily="2" charset="-78"/>
              </a:rPr>
              <a:t>آشنایی با هشدارهای اولیه</a:t>
            </a:r>
          </a:p>
          <a:p>
            <a:pPr marL="120953" indent="0" algn="just" rtl="1" fontAlgn="base">
              <a:lnSpc>
                <a:spcPct val="100000"/>
              </a:lnSpc>
              <a:buNone/>
            </a:pPr>
            <a:r>
              <a:rPr lang="fa-IR" sz="2400" dirty="0">
                <a:solidFill>
                  <a:srgbClr val="0070C0"/>
                </a:solidFill>
                <a:latin typeface="Times New Roman"/>
                <a:ea typeface="Times New Roman"/>
                <a:cs typeface="B Traffic" panose="00000400000000000000" pitchFamily="2" charset="-78"/>
              </a:rPr>
              <a:t>چه زمانی سیستم هشدار حوادث و آژیرهای اخطار فعال می شود؟</a:t>
            </a:r>
          </a:p>
        </p:txBody>
      </p:sp>
      <p:graphicFrame>
        <p:nvGraphicFramePr>
          <p:cNvPr id="9" name="Diagram 8"/>
          <p:cNvGraphicFramePr/>
          <p:nvPr>
            <p:extLst>
              <p:ext uri="{D42A27DB-BD31-4B8C-83A1-F6EECF244321}">
                <p14:modId xmlns:p14="http://schemas.microsoft.com/office/powerpoint/2010/main" val="3381944576"/>
              </p:ext>
            </p:extLst>
          </p:nvPr>
        </p:nvGraphicFramePr>
        <p:xfrm>
          <a:off x="1208951" y="3431673"/>
          <a:ext cx="4572911" cy="285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24603" y="4285488"/>
            <a:ext cx="5343525" cy="1384995"/>
          </a:xfrm>
          <a:prstGeom prst="rect">
            <a:avLst/>
          </a:prstGeom>
        </p:spPr>
        <p:txBody>
          <a:bodyPr>
            <a:spAutoFit/>
          </a:bodyPr>
          <a:lstStyle/>
          <a:p>
            <a:pPr algn="r" rtl="1">
              <a:lnSpc>
                <a:spcPct val="150000"/>
              </a:lnSpc>
              <a:buNone/>
            </a:pPr>
            <a:r>
              <a:rPr lang="fa-IR" sz="2800" dirty="0">
                <a:solidFill>
                  <a:srgbClr val="FF0000"/>
                </a:solidFill>
                <a:latin typeface="B Mitra"/>
                <a:ea typeface="Calibri"/>
                <a:cs typeface="B Traffic" panose="00000400000000000000" pitchFamily="2" charset="-78"/>
              </a:rPr>
              <a:t>اجزای یک سیستم هشدار اولیه </a:t>
            </a:r>
          </a:p>
          <a:p>
            <a:pPr marL="120953" indent="0" algn="r" rtl="1">
              <a:lnSpc>
                <a:spcPct val="150000"/>
              </a:lnSpc>
              <a:buNone/>
            </a:pPr>
            <a:r>
              <a:rPr lang="fa-IR" sz="2800" dirty="0">
                <a:solidFill>
                  <a:srgbClr val="FF0000"/>
                </a:solidFill>
                <a:latin typeface="B Mitra"/>
                <a:ea typeface="Calibri"/>
                <a:cs typeface="B Traffic" panose="00000400000000000000" pitchFamily="2" charset="-78"/>
              </a:rPr>
              <a:t>خوب و موفق چیست؟</a:t>
            </a:r>
          </a:p>
        </p:txBody>
      </p:sp>
      <p:sp>
        <p:nvSpPr>
          <p:cNvPr id="11" name="Right Brace 10"/>
          <p:cNvSpPr/>
          <p:nvPr/>
        </p:nvSpPr>
        <p:spPr>
          <a:xfrm>
            <a:off x="6102779" y="3657600"/>
            <a:ext cx="176101" cy="25999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21772" y="2665532"/>
            <a:ext cx="9223267" cy="523220"/>
          </a:xfrm>
          <a:prstGeom prst="rect">
            <a:avLst/>
          </a:prstGeom>
        </p:spPr>
        <p:txBody>
          <a:bodyPr wrap="square">
            <a:spAutoFit/>
          </a:bodyPr>
          <a:lstStyle/>
          <a:p>
            <a:pPr marL="120953" indent="0" algn="ctr" rtl="1">
              <a:lnSpc>
                <a:spcPct val="100000"/>
              </a:lnSpc>
              <a:buNone/>
            </a:pPr>
            <a:r>
              <a:rPr lang="fa-IR" sz="2800" dirty="0">
                <a:solidFill>
                  <a:srgbClr val="000000"/>
                </a:solidFill>
                <a:latin typeface="B Mitra"/>
                <a:ea typeface="Calibri"/>
                <a:cs typeface="B Traffic" panose="00000400000000000000" pitchFamily="2" charset="-78"/>
              </a:rPr>
              <a:t>زمانی که بحرانی شدید و خطرناک جامعه را تهدید کند.</a:t>
            </a:r>
          </a:p>
        </p:txBody>
      </p:sp>
    </p:spTree>
    <p:extLst>
      <p:ext uri="{BB962C8B-B14F-4D97-AF65-F5344CB8AC3E}">
        <p14:creationId xmlns:p14="http://schemas.microsoft.com/office/powerpoint/2010/main" val="1768811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graphicEl>
                                              <a:dgm id="{686F9516-7E58-4826-B48B-F42B4C8DF876}"/>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graphicEl>
                                              <a:dgm id="{E590F27B-D703-4AD2-B9B2-0C80CB9A8821}"/>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graphicEl>
                                              <a:dgm id="{BC17E23F-B49E-4CA9-A3C9-6C9C0A2E63CA}"/>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graphicEl>
                                              <a:dgm id="{EFE655E1-1EF9-4E5F-977D-9300A9A6F1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P spid="10" grpId="0"/>
      <p:bldP spid="11"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888034" y="1426464"/>
            <a:ext cx="9188655" cy="5303520"/>
          </a:xfrm>
        </p:spPr>
        <p:txBody>
          <a:bodyPr>
            <a:noAutofit/>
          </a:bodyPr>
          <a:lstStyle/>
          <a:p>
            <a:pPr algn="just" rtl="1">
              <a:lnSpc>
                <a:spcPct val="100000"/>
              </a:lnSpc>
              <a:buNone/>
            </a:pPr>
            <a:r>
              <a:rPr lang="fa-IR" sz="3200" dirty="0">
                <a:cs typeface="B Traffic" panose="00000400000000000000" pitchFamily="2" charset="-78"/>
              </a:rPr>
              <a:t>آشنایی با هشدارهای اولیه</a:t>
            </a:r>
          </a:p>
        </p:txBody>
      </p:sp>
      <p:graphicFrame>
        <p:nvGraphicFramePr>
          <p:cNvPr id="9" name="Diagram 8"/>
          <p:cNvGraphicFramePr/>
          <p:nvPr>
            <p:extLst>
              <p:ext uri="{D42A27DB-BD31-4B8C-83A1-F6EECF244321}">
                <p14:modId xmlns:p14="http://schemas.microsoft.com/office/powerpoint/2010/main" val="1293503317"/>
              </p:ext>
            </p:extLst>
          </p:nvPr>
        </p:nvGraphicFramePr>
        <p:xfrm>
          <a:off x="585216" y="2029593"/>
          <a:ext cx="5897687" cy="285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24603" y="2929128"/>
            <a:ext cx="5343525" cy="738664"/>
          </a:xfrm>
          <a:prstGeom prst="rect">
            <a:avLst/>
          </a:prstGeom>
        </p:spPr>
        <p:txBody>
          <a:bodyPr>
            <a:spAutoFit/>
          </a:bodyPr>
          <a:lstStyle/>
          <a:p>
            <a:pPr algn="r" rtl="1">
              <a:lnSpc>
                <a:spcPct val="150000"/>
              </a:lnSpc>
              <a:buNone/>
            </a:pPr>
            <a:r>
              <a:rPr lang="fa-IR" sz="2800" dirty="0">
                <a:solidFill>
                  <a:srgbClr val="FF0000"/>
                </a:solidFill>
                <a:latin typeface="B Mitra"/>
                <a:ea typeface="Calibri"/>
                <a:cs typeface="B Traffic" panose="00000400000000000000" pitchFamily="2" charset="-78"/>
              </a:rPr>
              <a:t>سیستم هشدار حوادث:</a:t>
            </a:r>
          </a:p>
        </p:txBody>
      </p:sp>
      <p:sp>
        <p:nvSpPr>
          <p:cNvPr id="11" name="Right Brace 10"/>
          <p:cNvSpPr/>
          <p:nvPr/>
        </p:nvSpPr>
        <p:spPr>
          <a:xfrm>
            <a:off x="6880019" y="2103120"/>
            <a:ext cx="176101" cy="25999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899161" y="4925568"/>
            <a:ext cx="9268968" cy="492443"/>
          </a:xfrm>
          <a:prstGeom prst="rect">
            <a:avLst/>
          </a:prstGeom>
        </p:spPr>
        <p:txBody>
          <a:bodyPr wrap="square">
            <a:spAutoFit/>
          </a:bodyPr>
          <a:lstStyle/>
          <a:p>
            <a:pPr algn="r" rtl="1">
              <a:buFont typeface="Wingdings" pitchFamily="2" charset="2"/>
              <a:buChar char="v"/>
            </a:pPr>
            <a:r>
              <a:rPr lang="en-US" sz="2600" dirty="0">
                <a:solidFill>
                  <a:srgbClr val="FF0000"/>
                </a:solidFill>
                <a:latin typeface="B Mitra"/>
                <a:ea typeface="Calibri"/>
                <a:cs typeface="B Traffic" panose="00000400000000000000" pitchFamily="2" charset="-78"/>
              </a:rPr>
              <a:t> </a:t>
            </a:r>
            <a:r>
              <a:rPr lang="fa-IR" sz="2600" dirty="0">
                <a:solidFill>
                  <a:srgbClr val="FF0000"/>
                </a:solidFill>
                <a:latin typeface="B Mitra"/>
                <a:ea typeface="Calibri"/>
                <a:cs typeface="B Traffic" panose="00000400000000000000" pitchFamily="2" charset="-78"/>
              </a:rPr>
              <a:t>اگر سیستم های هشدار متفاوتی وجود داشت، جدول زیر را تکمیل کنید:</a:t>
            </a:r>
          </a:p>
        </p:txBody>
      </p:sp>
      <p:graphicFrame>
        <p:nvGraphicFramePr>
          <p:cNvPr id="13" name="Table 12"/>
          <p:cNvGraphicFramePr>
            <a:graphicFrameLocks noGrp="1"/>
          </p:cNvGraphicFramePr>
          <p:nvPr/>
        </p:nvGraphicFramePr>
        <p:xfrm>
          <a:off x="1432557" y="5549159"/>
          <a:ext cx="8641082" cy="1112520"/>
        </p:xfrm>
        <a:graphic>
          <a:graphicData uri="http://schemas.openxmlformats.org/drawingml/2006/table">
            <a:tbl>
              <a:tblPr firstRow="1" bandRow="1">
                <a:tableStyleId>{6E25E649-3F16-4E02-A733-19D2CDBF48F0}</a:tableStyleId>
              </a:tblPr>
              <a:tblGrid>
                <a:gridCol w="4320541">
                  <a:extLst>
                    <a:ext uri="{9D8B030D-6E8A-4147-A177-3AD203B41FA5}">
                      <a16:colId xmlns:a16="http://schemas.microsoft.com/office/drawing/2014/main" val="20000"/>
                    </a:ext>
                  </a:extLst>
                </a:gridCol>
                <a:gridCol w="4320541">
                  <a:extLst>
                    <a:ext uri="{9D8B030D-6E8A-4147-A177-3AD203B41FA5}">
                      <a16:colId xmlns:a16="http://schemas.microsoft.com/office/drawing/2014/main" val="20001"/>
                    </a:ext>
                  </a:extLst>
                </a:gridCol>
              </a:tblGrid>
              <a:tr h="370840">
                <a:tc>
                  <a:txBody>
                    <a:bodyPr/>
                    <a:lstStyle/>
                    <a:p>
                      <a:pPr algn="ctr" rtl="1"/>
                      <a:r>
                        <a:rPr lang="fa-IR" sz="1800" b="0" dirty="0">
                          <a:cs typeface="B Titr" pitchFamily="2" charset="-78"/>
                        </a:rPr>
                        <a:t>آنچه من باید انجام دهم</a:t>
                      </a:r>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1"/>
                      <a:r>
                        <a:rPr lang="fa-IR" sz="1800" b="0" dirty="0">
                          <a:cs typeface="B Titr" pitchFamily="2" charset="-78"/>
                        </a:rPr>
                        <a:t>نام سیستم هشدار</a:t>
                      </a:r>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70840">
                <a:tc>
                  <a:txBody>
                    <a:bodyPr/>
                    <a:lstStyle/>
                    <a:p>
                      <a:pPr algn="ctr" rtl="1"/>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rtl="1"/>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1800" b="0" dirty="0">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68811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graphicEl>
                                              <a:dgm id="{686F9516-7E58-4826-B48B-F42B4C8DF876}"/>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graphicEl>
                                              <a:dgm id="{E590F27B-D703-4AD2-B9B2-0C80CB9A8821}"/>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graphicEl>
                                              <a:dgm id="{BC17E23F-B49E-4CA9-A3C9-6C9C0A2E63CA}"/>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graphicEl>
                                              <a:dgm id="{EFE655E1-1EF9-4E5F-977D-9300A9A6F195}"/>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0"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782" y="268224"/>
            <a:ext cx="9323338" cy="1012670"/>
          </a:xfrm>
        </p:spPr>
        <p:txBody>
          <a:bodyPr>
            <a:normAutofit/>
          </a:bodyPr>
          <a:lstStyle/>
          <a:p>
            <a:pPr algn="r" rtl="1"/>
            <a:r>
              <a:rPr lang="fa-IR" sz="3000" dirty="0">
                <a:solidFill>
                  <a:srgbClr val="FFFF00"/>
                </a:solidFill>
                <a:cs typeface="B Titr" panose="00000700000000000000" pitchFamily="2" charset="-78"/>
              </a:rPr>
              <a:t>برنامه کمک به اعضای آسیب‌پذیر خانواده</a:t>
            </a:r>
            <a:endParaRPr lang="en-US" sz="30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41490"/>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888034" y="1426464"/>
            <a:ext cx="9188655" cy="5303520"/>
          </a:xfrm>
        </p:spPr>
        <p:txBody>
          <a:bodyPr>
            <a:noAutofit/>
          </a:bodyPr>
          <a:lstStyle/>
          <a:p>
            <a:pPr algn="just" rtl="1">
              <a:lnSpc>
                <a:spcPct val="100000"/>
              </a:lnSpc>
              <a:buNone/>
            </a:pPr>
            <a:r>
              <a:rPr lang="fa-IR" sz="3200" dirty="0">
                <a:cs typeface="B Traffic" panose="00000400000000000000" pitchFamily="2" charset="-78"/>
              </a:rPr>
              <a:t>برنامه کمک به اعضای آسیب‌پذیر خانواده</a:t>
            </a:r>
          </a:p>
        </p:txBody>
      </p:sp>
      <p:graphicFrame>
        <p:nvGraphicFramePr>
          <p:cNvPr id="9" name="Diagram 8"/>
          <p:cNvGraphicFramePr/>
          <p:nvPr>
            <p:extLst>
              <p:ext uri="{D42A27DB-BD31-4B8C-83A1-F6EECF244321}">
                <p14:modId xmlns:p14="http://schemas.microsoft.com/office/powerpoint/2010/main" val="768522656"/>
              </p:ext>
            </p:extLst>
          </p:nvPr>
        </p:nvGraphicFramePr>
        <p:xfrm>
          <a:off x="110410" y="2369546"/>
          <a:ext cx="4572000" cy="38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641723" y="3874931"/>
            <a:ext cx="5343525" cy="646331"/>
          </a:xfrm>
          <a:prstGeom prst="rect">
            <a:avLst/>
          </a:prstGeom>
        </p:spPr>
        <p:txBody>
          <a:bodyPr>
            <a:spAutoFit/>
          </a:bodyPr>
          <a:lstStyle/>
          <a:p>
            <a:pPr algn="r" rtl="1">
              <a:lnSpc>
                <a:spcPct val="150000"/>
              </a:lnSpc>
              <a:buNone/>
            </a:pPr>
            <a:r>
              <a:rPr lang="fa-IR" sz="2400" dirty="0">
                <a:solidFill>
                  <a:srgbClr val="FF0000"/>
                </a:solidFill>
                <a:latin typeface="B Mitra"/>
                <a:ea typeface="Calibri"/>
                <a:cs typeface="B Traffic" panose="00000400000000000000" pitchFamily="2" charset="-78"/>
              </a:rPr>
              <a:t>اعضای آسیب‌پذیر عبارتند از:</a:t>
            </a:r>
          </a:p>
        </p:txBody>
      </p:sp>
      <p:sp>
        <p:nvSpPr>
          <p:cNvPr id="11" name="Right Brace 10"/>
          <p:cNvSpPr/>
          <p:nvPr/>
        </p:nvSpPr>
        <p:spPr>
          <a:xfrm>
            <a:off x="5255435" y="2369546"/>
            <a:ext cx="255350" cy="388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070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graphicEl>
                                              <a:dgm id="{686F9516-7E58-4826-B48B-F42B4C8DF876}"/>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graphicEl>
                                              <a:dgm id="{E590F27B-D703-4AD2-B9B2-0C80CB9A8821}"/>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graphicEl>
                                              <a:dgm id="{BC17E23F-B49E-4CA9-A3C9-6C9C0A2E63CA}"/>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graphicEl>
                                              <a:dgm id="{EFE655E1-1EF9-4E5F-977D-9300A9A6F195}"/>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graphicEl>
                                              <a:dgm id="{A40F4D71-7384-46D7-8FA1-576E3A06BBDF}"/>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graphicEl>
                                              <a:dgm id="{C9EA25C2-F3E9-4FC3-B109-521825E6D9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646176" y="1426464"/>
            <a:ext cx="9491473" cy="5303520"/>
          </a:xfrm>
        </p:spPr>
        <p:txBody>
          <a:bodyPr>
            <a:noAutofit/>
          </a:bodyPr>
          <a:lstStyle/>
          <a:p>
            <a:pPr algn="just" rtl="1">
              <a:lnSpc>
                <a:spcPct val="100000"/>
              </a:lnSpc>
              <a:buNone/>
            </a:pPr>
            <a:r>
              <a:rPr lang="fa-IR" sz="3200" dirty="0">
                <a:cs typeface="B Traffic" panose="00000400000000000000" pitchFamily="2" charset="-78"/>
              </a:rPr>
              <a:t>برنامه کمک به اعضای آسیب‌پذیر خانواده</a:t>
            </a:r>
          </a:p>
          <a:p>
            <a:pPr algn="just" rtl="1">
              <a:lnSpc>
                <a:spcPct val="150000"/>
              </a:lnSpc>
              <a:buNone/>
            </a:pPr>
            <a:r>
              <a:rPr lang="fa-IR" sz="2800" dirty="0">
                <a:solidFill>
                  <a:srgbClr val="0070C0"/>
                </a:solidFill>
                <a:cs typeface="B Traffic" panose="00000400000000000000" pitchFamily="2" charset="-78"/>
              </a:rPr>
              <a:t>شیوه‌های کمک به اعضای آسیب‌پذیر خانواده:</a:t>
            </a:r>
            <a:endParaRPr lang="en-US" sz="2800" dirty="0">
              <a:solidFill>
                <a:srgbClr val="0070C0"/>
              </a:solidFill>
              <a:cs typeface="B Traffic" panose="00000400000000000000" pitchFamily="2" charset="-78"/>
            </a:endParaRPr>
          </a:p>
          <a:p>
            <a:pPr algn="just" rtl="1" fontAlgn="base">
              <a:lnSpc>
                <a:spcPct val="150000"/>
              </a:lnSpc>
              <a:spcAft>
                <a:spcPts val="0"/>
              </a:spcAft>
            </a:pPr>
            <a:r>
              <a:rPr lang="fa-IR" sz="2300" b="1" dirty="0">
                <a:latin typeface="Times New Roman"/>
                <a:ea typeface="Times New Roman"/>
                <a:cs typeface="B Traffic" panose="00000400000000000000" pitchFamily="2" charset="-78"/>
              </a:rPr>
              <a:t>به ازای هر فرد آسیب‌پذیر، </a:t>
            </a:r>
            <a:r>
              <a:rPr lang="fa-IR" sz="2300" b="1" dirty="0">
                <a:solidFill>
                  <a:srgbClr val="FF0000"/>
                </a:solidFill>
                <a:latin typeface="Times New Roman"/>
                <a:ea typeface="Times New Roman"/>
                <a:cs typeface="B Traffic" panose="00000400000000000000" pitchFamily="2" charset="-78"/>
              </a:rPr>
              <a:t>یک نفر تعیین </a:t>
            </a:r>
            <a:r>
              <a:rPr lang="fa-IR" sz="2300" b="1" dirty="0">
                <a:latin typeface="Times New Roman"/>
                <a:ea typeface="Times New Roman"/>
                <a:cs typeface="B Traffic" panose="00000400000000000000" pitchFamily="2" charset="-78"/>
              </a:rPr>
              <a:t>شود تا هنگام تخلیة اضطراری به او کمک کند.</a:t>
            </a:r>
            <a:endParaRPr lang="en-US" sz="2300" b="1" dirty="0">
              <a:ea typeface="Calibri"/>
              <a:cs typeface="B Traffic" panose="00000400000000000000" pitchFamily="2" charset="-78"/>
            </a:endParaRPr>
          </a:p>
          <a:p>
            <a:pPr algn="just" rtl="1" fontAlgn="base">
              <a:lnSpc>
                <a:spcPct val="150000"/>
              </a:lnSpc>
              <a:spcAft>
                <a:spcPts val="0"/>
              </a:spcAft>
            </a:pPr>
            <a:r>
              <a:rPr lang="fa-IR" sz="2300" b="1" dirty="0">
                <a:latin typeface="Times New Roman"/>
                <a:ea typeface="Times New Roman"/>
                <a:cs typeface="B Traffic" panose="00000400000000000000" pitchFamily="2" charset="-78"/>
              </a:rPr>
              <a:t>در کیف اضطراری، </a:t>
            </a:r>
            <a:r>
              <a:rPr lang="fa-IR" sz="2300" b="1" dirty="0">
                <a:solidFill>
                  <a:srgbClr val="FF0000"/>
                </a:solidFill>
                <a:latin typeface="Times New Roman"/>
                <a:ea typeface="Times New Roman"/>
                <a:cs typeface="B Traffic" panose="00000400000000000000" pitchFamily="2" charset="-78"/>
              </a:rPr>
              <a:t>وسایل مورد نیاز آنان </a:t>
            </a:r>
            <a:r>
              <a:rPr lang="fa-IR" sz="2300" b="1" dirty="0">
                <a:latin typeface="Times New Roman"/>
                <a:ea typeface="Times New Roman"/>
                <a:cs typeface="B Traffic" panose="00000400000000000000" pitchFamily="2" charset="-78"/>
              </a:rPr>
              <a:t>- مانند داروهای مورد نیاز بیماران ـ را قرار دهید.</a:t>
            </a:r>
            <a:endParaRPr lang="en-US" sz="2300" b="1" dirty="0">
              <a:ea typeface="Calibri"/>
              <a:cs typeface="B Traffic" panose="00000400000000000000" pitchFamily="2" charset="-78"/>
            </a:endParaRPr>
          </a:p>
          <a:p>
            <a:pPr algn="just" rtl="1" fontAlgn="base">
              <a:lnSpc>
                <a:spcPct val="150000"/>
              </a:lnSpc>
              <a:spcAft>
                <a:spcPts val="0"/>
              </a:spcAft>
            </a:pPr>
            <a:r>
              <a:rPr lang="fa-IR" sz="2300" b="1" dirty="0">
                <a:latin typeface="Times New Roman"/>
                <a:ea typeface="Times New Roman"/>
                <a:cs typeface="B Traffic" panose="00000400000000000000" pitchFamily="2" charset="-78"/>
              </a:rPr>
              <a:t>افراد بستری را از </a:t>
            </a:r>
            <a:r>
              <a:rPr lang="fa-IR" sz="2300" b="1" dirty="0">
                <a:solidFill>
                  <a:srgbClr val="FF0000"/>
                </a:solidFill>
                <a:latin typeface="Times New Roman"/>
                <a:ea typeface="Times New Roman"/>
                <a:cs typeface="B Traffic" panose="00000400000000000000" pitchFamily="2" charset="-78"/>
              </a:rPr>
              <a:t>مجاورت عوامل غیرسازه‌ای خطرناک </a:t>
            </a:r>
            <a:r>
              <a:rPr lang="fa-IR" sz="2300" b="1" dirty="0">
                <a:latin typeface="Times New Roman"/>
                <a:ea typeface="Times New Roman"/>
                <a:cs typeface="B Traffic" panose="00000400000000000000" pitchFamily="2" charset="-78"/>
              </a:rPr>
              <a:t>(مثلاً کمدهای سنگین یا شیشه‌ای) دور کنید.</a:t>
            </a:r>
            <a:endParaRPr lang="en-US" sz="2300" b="1" dirty="0">
              <a:ea typeface="Calibri"/>
              <a:cs typeface="B Traffic" panose="00000400000000000000" pitchFamily="2" charset="-78"/>
            </a:endParaRPr>
          </a:p>
          <a:p>
            <a:pPr algn="just" rtl="1">
              <a:lnSpc>
                <a:spcPct val="100000"/>
              </a:lnSpc>
              <a:buNone/>
            </a:pPr>
            <a:endParaRPr lang="fa-IR" sz="3200" dirty="0">
              <a:cs typeface="B Traffic" panose="00000400000000000000" pitchFamily="2" charset="-78"/>
            </a:endParaRPr>
          </a:p>
        </p:txBody>
      </p:sp>
    </p:spTree>
    <p:extLst>
      <p:ext uri="{BB962C8B-B14F-4D97-AF65-F5344CB8AC3E}">
        <p14:creationId xmlns:p14="http://schemas.microsoft.com/office/powerpoint/2010/main" val="355906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782" y="268224"/>
            <a:ext cx="9323338" cy="1012670"/>
          </a:xfrm>
        </p:spPr>
        <p:txBody>
          <a:bodyPr>
            <a:normAutofit/>
          </a:bodyPr>
          <a:lstStyle/>
          <a:p>
            <a:pPr algn="r" rtl="1"/>
            <a:r>
              <a:rPr lang="fa-IR" sz="3000" dirty="0">
                <a:solidFill>
                  <a:srgbClr val="FFFF00"/>
                </a:solidFill>
                <a:cs typeface="B Titr" panose="00000700000000000000" pitchFamily="2" charset="-78"/>
              </a:rPr>
              <a:t>تمرین آمادگی در برابر بلایا</a:t>
            </a:r>
            <a:endParaRPr lang="en-US" sz="30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215792"/>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86644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1237197"/>
            <a:ext cx="7622215" cy="847635"/>
          </a:xfrm>
        </p:spPr>
        <p:txBody>
          <a:bodyPr>
            <a:noAutofit/>
          </a:bodyPr>
          <a:lstStyle/>
          <a:p>
            <a:pPr algn="r" rtl="1"/>
            <a:r>
              <a:rPr lang="fa-IR" sz="4400" dirty="0">
                <a:solidFill>
                  <a:srgbClr val="FF0000"/>
                </a:solidFill>
                <a:cs typeface="B Titr" panose="00000700000000000000" pitchFamily="2" charset="-78"/>
              </a:rPr>
              <a:t>جلسه چهارم</a:t>
            </a:r>
            <a:endParaRPr lang="en-US" sz="6000" dirty="0">
              <a:solidFill>
                <a:srgbClr val="FF0000"/>
              </a:solidFill>
              <a:cs typeface="B Titr" panose="00000700000000000000" pitchFamily="2" charset="-78"/>
            </a:endParaRPr>
          </a:p>
        </p:txBody>
      </p:sp>
      <p:sp>
        <p:nvSpPr>
          <p:cNvPr id="3" name="Title 1"/>
          <p:cNvSpPr txBox="1">
            <a:spLocks/>
          </p:cNvSpPr>
          <p:nvPr/>
        </p:nvSpPr>
        <p:spPr>
          <a:xfrm>
            <a:off x="6264614" y="2279176"/>
            <a:ext cx="3887664" cy="3119675"/>
          </a:xfrm>
          <a:prstGeom prst="rect">
            <a:avLst/>
          </a:prstGeom>
        </p:spPr>
        <p:txBody>
          <a:bodyPr vert="horz" lIns="91440" tIns="45720" rIns="91440" bIns="45720" rtlCol="0" anchor="t">
            <a:noAutofit/>
          </a:bodyPr>
          <a:lstStyle/>
          <a:p>
            <a:pPr algn="r" defTabSz="1007943" rtl="1">
              <a:lnSpc>
                <a:spcPct val="200000"/>
              </a:lnSpc>
              <a:spcBef>
                <a:spcPct val="0"/>
              </a:spcBef>
              <a:defRPr/>
            </a:pPr>
            <a:r>
              <a:rPr lang="fa-IR" sz="1600" dirty="0">
                <a:solidFill>
                  <a:srgbClr val="FF0000"/>
                </a:solidFill>
                <a:cs typeface="B Titr" panose="00000700000000000000" pitchFamily="2" charset="-78"/>
                <a:hlinkClick r:id="rId5" action="ppaction://hlinksldjump"/>
              </a:rPr>
              <a:t>ارزیابی خطر سازه‎ای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6" action="ppaction://hlinksldjump"/>
              </a:rPr>
              <a:t>ارزیابی خطر غیرسازه‎ای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7" action="ppaction://hlinksldjump"/>
              </a:rPr>
              <a:t>تهیه کیف شرایط اضطراری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8" action="ppaction://hlinksldjump"/>
              </a:rPr>
              <a:t>برنامه ارتباطی خانواده در شرایط اضطراری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9" action="ppaction://hlinksldjump"/>
              </a:rPr>
              <a:t>برنامه تخلیه منزل در شرایط اضطراری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0" action="ppaction://hlinksldjump"/>
              </a:rPr>
              <a:t>آشنایی با هشدارهای اولیه سازمان‌های امدادی</a:t>
            </a:r>
            <a:r>
              <a:rPr lang="fa-IR" sz="1600" dirty="0">
                <a:solidFill>
                  <a:srgbClr val="FF0000"/>
                </a:solidFill>
                <a:cs typeface="B Titr" panose="00000700000000000000" pitchFamily="2" charset="-78"/>
              </a:rPr>
              <a:t>  </a:t>
            </a:r>
          </a:p>
        </p:txBody>
      </p:sp>
      <p:sp>
        <p:nvSpPr>
          <p:cNvPr id="4" name="Title 1"/>
          <p:cNvSpPr txBox="1">
            <a:spLocks/>
          </p:cNvSpPr>
          <p:nvPr/>
        </p:nvSpPr>
        <p:spPr>
          <a:xfrm>
            <a:off x="2905311" y="2275928"/>
            <a:ext cx="3420736" cy="3119675"/>
          </a:xfrm>
          <a:prstGeom prst="rect">
            <a:avLst/>
          </a:prstGeom>
        </p:spPr>
        <p:txBody>
          <a:bodyPr vert="horz" lIns="91440" tIns="45720" rIns="91440" bIns="45720" rtlCol="0" anchor="t">
            <a:noAutofit/>
          </a:bodyPr>
          <a:lstStyle/>
          <a:p>
            <a:pPr algn="r" defTabSz="1007943" rtl="1">
              <a:lnSpc>
                <a:spcPct val="200000"/>
              </a:lnSpc>
              <a:spcBef>
                <a:spcPct val="0"/>
              </a:spcBef>
              <a:defRPr/>
            </a:pPr>
            <a:r>
              <a:rPr lang="fa-IR" sz="1600" dirty="0">
                <a:solidFill>
                  <a:srgbClr val="FF0000"/>
                </a:solidFill>
                <a:cs typeface="B Titr" panose="00000700000000000000" pitchFamily="2" charset="-78"/>
                <a:hlinkClick r:id="rId11" action="ppaction://hlinksldjump"/>
              </a:rPr>
              <a:t>برنامه کمک به اعضای آسیب پذیر خانواده</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2" action="ppaction://hlinksldjump"/>
              </a:rPr>
              <a:t>تمرین آمادگی در برابر بلایا</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3" action="ppaction://hlinksldjump"/>
              </a:rPr>
              <a:t>تمرین پناه‎گیری و خروج اضطراری</a:t>
            </a:r>
            <a:endParaRPr lang="fa-IR" sz="1600" dirty="0">
              <a:solidFill>
                <a:srgbClr val="FF0000"/>
              </a:solidFill>
              <a:cs typeface="B Titr" panose="00000700000000000000" pitchFamily="2" charset="-78"/>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4" action="ppaction://hlinksldjump"/>
              </a:rPr>
              <a:t>تهیه سرپناه</a:t>
            </a:r>
            <a:endParaRPr lang="fa-IR" sz="1600" dirty="0">
              <a:solidFill>
                <a:srgbClr val="FF0000"/>
              </a:solidFill>
              <a:cs typeface="B Titr" panose="00000700000000000000" pitchFamily="2" charset="-78"/>
              <a:hlinkClick r:id="rId15" action="ppaction://hlinksldjump"/>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6" action="ppaction://hlinksldjump"/>
              </a:rPr>
              <a:t>بازگشت به وضعیت عادی</a:t>
            </a:r>
            <a:endParaRPr lang="fa-IR" sz="1600" dirty="0">
              <a:solidFill>
                <a:srgbClr val="FF0000"/>
              </a:solidFill>
              <a:cs typeface="B Titr" panose="00000700000000000000" pitchFamily="2" charset="-78"/>
              <a:hlinkClick r:id="rId15" action="ppaction://hlinksldjump"/>
            </a:endParaRPr>
          </a:p>
          <a:p>
            <a:pPr algn="r" defTabSz="1007943" rtl="1">
              <a:lnSpc>
                <a:spcPct val="200000"/>
              </a:lnSpc>
              <a:spcBef>
                <a:spcPct val="0"/>
              </a:spcBef>
              <a:defRPr/>
            </a:pPr>
            <a:r>
              <a:rPr lang="fa-IR" sz="1600" dirty="0">
                <a:solidFill>
                  <a:srgbClr val="FF0000"/>
                </a:solidFill>
                <a:cs typeface="B Titr" panose="00000700000000000000" pitchFamily="2" charset="-78"/>
                <a:hlinkClick r:id="rId15" action="ppaction://hlinksldjump"/>
              </a:rPr>
              <a:t>مانور چادرزنی</a:t>
            </a:r>
            <a:endParaRPr lang="fa-IR" sz="1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74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3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23750"/>
                            </p:stCondLst>
                            <p:childTnLst>
                              <p:par>
                                <p:cTn id="11" presetID="27" presetClass="entr" presetSubtype="0" fill="hold" grpId="0" nodeType="afterEffect">
                                  <p:stCondLst>
                                    <p:cond delay="0"/>
                                  </p:stCondLst>
                                  <p:iterate type="lt">
                                    <p:tmPct val="3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646176" y="1563624"/>
            <a:ext cx="9491473" cy="3861816"/>
          </a:xfrm>
        </p:spPr>
        <p:txBody>
          <a:bodyPr>
            <a:noAutofit/>
          </a:bodyPr>
          <a:lstStyle/>
          <a:p>
            <a:pPr algn="just" rtl="1">
              <a:lnSpc>
                <a:spcPct val="100000"/>
              </a:lnSpc>
              <a:buNone/>
            </a:pPr>
            <a:r>
              <a:rPr lang="fa-IR" sz="3200" dirty="0">
                <a:cs typeface="B Traffic" panose="00000400000000000000" pitchFamily="2" charset="-78"/>
              </a:rPr>
              <a:t>تمرین آمادگی در برابر بلایا (مانور):</a:t>
            </a:r>
          </a:p>
          <a:p>
            <a:pPr algn="just" rtl="1">
              <a:lnSpc>
                <a:spcPct val="150000"/>
              </a:lnSpc>
            </a:pPr>
            <a:r>
              <a:rPr lang="fa-IR" sz="2800" dirty="0">
                <a:latin typeface="Times New Roman"/>
                <a:ea typeface="Times New Roman"/>
                <a:cs typeface="B Traffic" panose="00000400000000000000" pitchFamily="2" charset="-78"/>
              </a:rPr>
              <a:t>برای آنکه مطمئن شویم همة اعضای خانواده آموزش‌های مربوط به آمادگی در برابر بلایا را خوب یاد گرفته‌اند، باید این آموزش‌ها را در طول سال </a:t>
            </a:r>
            <a:r>
              <a:rPr lang="fa-IR" sz="2800" b="1" dirty="0">
                <a:solidFill>
                  <a:srgbClr val="FF0000"/>
                </a:solidFill>
                <a:latin typeface="Times New Roman"/>
                <a:ea typeface="Times New Roman"/>
                <a:cs typeface="B Traffic" panose="00000400000000000000" pitchFamily="2" charset="-78"/>
              </a:rPr>
              <a:t>تمرین کنیم</a:t>
            </a:r>
            <a:r>
              <a:rPr lang="fa-IR" sz="2800" dirty="0">
                <a:latin typeface="Times New Roman"/>
                <a:ea typeface="Times New Roman"/>
                <a:cs typeface="B Traffic" panose="00000400000000000000" pitchFamily="2" charset="-78"/>
              </a:rPr>
              <a:t>. </a:t>
            </a:r>
            <a:endParaRPr lang="en-US" sz="2800" dirty="0">
              <a:latin typeface="Times New Roman"/>
              <a:ea typeface="Times New Roman"/>
              <a:cs typeface="B Traffic" panose="00000400000000000000" pitchFamily="2" charset="-78"/>
            </a:endParaRPr>
          </a:p>
          <a:p>
            <a:pPr algn="just" rtl="1">
              <a:lnSpc>
                <a:spcPct val="150000"/>
              </a:lnSpc>
            </a:pPr>
            <a:r>
              <a:rPr lang="fa-IR" sz="2800" dirty="0">
                <a:latin typeface="Times New Roman"/>
                <a:ea typeface="Times New Roman"/>
                <a:cs typeface="B Traffic" panose="00000400000000000000" pitchFamily="2" charset="-78"/>
              </a:rPr>
              <a:t>بهتر است خانواده ها این تمرین‌ها را </a:t>
            </a:r>
            <a:r>
              <a:rPr lang="fa-IR" sz="2800" b="1"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هر شش ماه یک بار </a:t>
            </a:r>
            <a:r>
              <a:rPr lang="fa-IR" sz="2800" dirty="0">
                <a:latin typeface="Times New Roman"/>
                <a:ea typeface="Times New Roman"/>
                <a:cs typeface="B Traffic" panose="00000400000000000000" pitchFamily="2" charset="-78"/>
              </a:rPr>
              <a:t>انجام دهند.</a:t>
            </a:r>
            <a:endParaRPr lang="en-US" sz="2800" dirty="0">
              <a:ea typeface="Calibri"/>
              <a:cs typeface="B Traffic" panose="00000400000000000000" pitchFamily="2" charset="-78"/>
            </a:endParaRPr>
          </a:p>
        </p:txBody>
      </p:sp>
    </p:spTree>
    <p:extLst>
      <p:ext uri="{BB962C8B-B14F-4D97-AF65-F5344CB8AC3E}">
        <p14:creationId xmlns:p14="http://schemas.microsoft.com/office/powerpoint/2010/main" val="597324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646176" y="1426464"/>
            <a:ext cx="9491473" cy="5303520"/>
          </a:xfrm>
        </p:spPr>
        <p:txBody>
          <a:bodyPr>
            <a:noAutofit/>
          </a:bodyPr>
          <a:lstStyle/>
          <a:p>
            <a:pPr algn="just" rtl="1">
              <a:lnSpc>
                <a:spcPct val="100000"/>
              </a:lnSpc>
              <a:buNone/>
            </a:pPr>
            <a:r>
              <a:rPr lang="fa-IR" sz="3200" dirty="0">
                <a:cs typeface="B Traffic" panose="00000400000000000000" pitchFamily="2" charset="-78"/>
              </a:rPr>
              <a:t>تمرین آمادگی در برابر بلایا (مانور):</a:t>
            </a:r>
          </a:p>
          <a:p>
            <a:pPr marL="0" indent="0" algn="just" rtl="1">
              <a:lnSpc>
                <a:spcPct val="100000"/>
              </a:lnSpc>
              <a:buNone/>
            </a:pPr>
            <a:r>
              <a:rPr lang="fa-IR" sz="2800" dirty="0">
                <a:solidFill>
                  <a:srgbClr val="0070C0"/>
                </a:solidFill>
                <a:cs typeface="B Traffic" panose="00000400000000000000" pitchFamily="2" charset="-78"/>
              </a:rPr>
              <a:t>مراحل مانور تمرینی:</a:t>
            </a:r>
            <a:endParaRPr lang="en-US" sz="2800" dirty="0">
              <a:solidFill>
                <a:srgbClr val="0070C0"/>
              </a:solidFill>
              <a:cs typeface="B Traffic" panose="00000400000000000000" pitchFamily="2" charset="-78"/>
            </a:endParaRPr>
          </a:p>
          <a:p>
            <a:pPr algn="just" rtl="1">
              <a:lnSpc>
                <a:spcPct val="150000"/>
              </a:lnSpc>
            </a:pPr>
            <a:endParaRPr lang="fa-IR" sz="2800" dirty="0">
              <a:cs typeface="B Traffic" panose="00000400000000000000" pitchFamily="2" charset="-78"/>
            </a:endParaRPr>
          </a:p>
        </p:txBody>
      </p:sp>
      <p:sp>
        <p:nvSpPr>
          <p:cNvPr id="5" name="Content Placeholder 2"/>
          <p:cNvSpPr txBox="1">
            <a:spLocks/>
          </p:cNvSpPr>
          <p:nvPr/>
        </p:nvSpPr>
        <p:spPr>
          <a:xfrm>
            <a:off x="722376" y="2782824"/>
            <a:ext cx="9491473" cy="53949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1- </a:t>
            </a:r>
            <a:r>
              <a:rPr kumimoji="0" lang="fa-IR" sz="2400" b="0" i="0" u="none" strike="noStrike" kern="1200" cap="none" spc="0" normalizeH="0" baseline="0" noProof="0" dirty="0">
                <a:ln>
                  <a:noFill/>
                </a:ln>
                <a:solidFill>
                  <a:srgbClr val="FF0000"/>
                </a:solidFill>
                <a:effectLst/>
                <a:uLnTx/>
                <a:uFillTx/>
                <a:latin typeface="Times New Roman"/>
                <a:ea typeface="Times New Roman"/>
                <a:cs typeface="B Traffic" panose="00000400000000000000" pitchFamily="2" charset="-78"/>
              </a:rPr>
              <a:t>تمام اعضای </a:t>
            </a: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خانواده را جمع کنید.</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p:txBody>
      </p:sp>
      <p:sp>
        <p:nvSpPr>
          <p:cNvPr id="6" name="Content Placeholder 2"/>
          <p:cNvSpPr txBox="1">
            <a:spLocks/>
          </p:cNvSpPr>
          <p:nvPr/>
        </p:nvSpPr>
        <p:spPr>
          <a:xfrm>
            <a:off x="752856" y="3392424"/>
            <a:ext cx="9491473" cy="61569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2- </a:t>
            </a:r>
            <a:r>
              <a:rPr kumimoji="0" lang="fa-IR" sz="2400" b="0" i="0" u="none" strike="noStrike" kern="1200" cap="none" spc="0" normalizeH="0" baseline="0" noProof="0" dirty="0">
                <a:ln>
                  <a:noFill/>
                </a:ln>
                <a:solidFill>
                  <a:srgbClr val="FF0000"/>
                </a:solidFill>
                <a:effectLst/>
                <a:uLnTx/>
                <a:uFillTx/>
                <a:latin typeface="Times New Roman"/>
                <a:ea typeface="Times New Roman"/>
                <a:cs typeface="B Traffic" panose="00000400000000000000" pitchFamily="2" charset="-78"/>
              </a:rPr>
              <a:t>هدف تمرین </a:t>
            </a: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را معلوم کنید: مثلاً آمادگی در برابر زلزله</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p:txBody>
      </p:sp>
      <p:sp>
        <p:nvSpPr>
          <p:cNvPr id="7" name="Content Placeholder 2"/>
          <p:cNvSpPr txBox="1">
            <a:spLocks/>
          </p:cNvSpPr>
          <p:nvPr/>
        </p:nvSpPr>
        <p:spPr>
          <a:xfrm>
            <a:off x="752856" y="4002024"/>
            <a:ext cx="9491473" cy="92049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3- کارهایی را که به </a:t>
            </a:r>
            <a:r>
              <a:rPr kumimoji="0" lang="fa-IR" sz="2400" b="0" i="0" u="none" strike="noStrike" kern="1200" cap="none" spc="0" normalizeH="0" baseline="0" noProof="0" dirty="0">
                <a:ln>
                  <a:noFill/>
                </a:ln>
                <a:solidFill>
                  <a:srgbClr val="FF0000"/>
                </a:solidFill>
                <a:effectLst/>
                <a:uLnTx/>
                <a:uFillTx/>
                <a:latin typeface="Times New Roman"/>
                <a:ea typeface="Times New Roman"/>
                <a:cs typeface="B Traffic" panose="00000400000000000000" pitchFamily="2" charset="-78"/>
              </a:rPr>
              <a:t>ترتیب</a:t>
            </a: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 باید انجام شود، مشخص کنید. مثلاً اعلام شروع تمرین، پناه گرفتن در مکان‌های امن منزل، استفاده نکردن از آسانسور، برداشتن کیف اضطراری و ... </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p:txBody>
      </p:sp>
      <p:sp>
        <p:nvSpPr>
          <p:cNvPr id="8" name="Content Placeholder 2"/>
          <p:cNvSpPr txBox="1">
            <a:spLocks/>
          </p:cNvSpPr>
          <p:nvPr/>
        </p:nvSpPr>
        <p:spPr>
          <a:xfrm>
            <a:off x="752856" y="4992624"/>
            <a:ext cx="9491473" cy="58521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4- </a:t>
            </a:r>
            <a:r>
              <a:rPr kumimoji="0" lang="fa-IR" sz="2400" b="0" i="0" u="none" strike="noStrike" kern="1200" cap="none" spc="0" normalizeH="0" baseline="0" noProof="0" dirty="0">
                <a:ln>
                  <a:noFill/>
                </a:ln>
                <a:solidFill>
                  <a:srgbClr val="FF0000"/>
                </a:solidFill>
                <a:effectLst/>
                <a:uLnTx/>
                <a:uFillTx/>
                <a:latin typeface="Times New Roman"/>
                <a:ea typeface="Times New Roman"/>
                <a:cs typeface="B Traffic" panose="00000400000000000000" pitchFamily="2" charset="-78"/>
              </a:rPr>
              <a:t>وظیفه</a:t>
            </a: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 هر عضو خانواده را معلوم کنید.</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a:p>
            <a:pPr marL="251986" marR="0" lvl="0" indent="-251986" algn="just" defTabSz="1007943" rtl="1" eaLnBrk="1" fontAlgn="auto" latinLnBrk="0" hangingPunct="1">
              <a:lnSpc>
                <a:spcPct val="150000"/>
              </a:lnSpc>
              <a:spcBef>
                <a:spcPts val="1102"/>
              </a:spcBef>
              <a:spcAft>
                <a:spcPts val="0"/>
              </a:spcAft>
              <a:buClrTx/>
              <a:buSzTx/>
              <a:buFont typeface="Arial" panose="020B0604020202020204" pitchFamily="34" charset="0"/>
              <a:buChar char="•"/>
              <a:tabLst/>
              <a:defRPr/>
            </a:pPr>
            <a:endParaRPr kumimoji="0" lang="fa-IR" sz="2800" b="0" i="0" u="none" strike="noStrike" kern="1200" cap="none" spc="0" normalizeH="0" baseline="0" noProof="0" dirty="0">
              <a:ln>
                <a:noFill/>
              </a:ln>
              <a:solidFill>
                <a:schemeClr val="tx1"/>
              </a:solidFill>
              <a:effectLst/>
              <a:uLnTx/>
              <a:uFillTx/>
              <a:latin typeface="+mn-lt"/>
              <a:ea typeface="+mn-ea"/>
              <a:cs typeface="B Traffic" panose="00000400000000000000" pitchFamily="2" charset="-78"/>
            </a:endParaRPr>
          </a:p>
        </p:txBody>
      </p:sp>
      <p:sp>
        <p:nvSpPr>
          <p:cNvPr id="9" name="Content Placeholder 2"/>
          <p:cNvSpPr txBox="1">
            <a:spLocks/>
          </p:cNvSpPr>
          <p:nvPr/>
        </p:nvSpPr>
        <p:spPr>
          <a:xfrm>
            <a:off x="752856" y="5556504"/>
            <a:ext cx="9491473" cy="55473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5- با اعلام شروع تمرین، هر کس </a:t>
            </a:r>
            <a:r>
              <a:rPr kumimoji="0" lang="fa-IR" sz="2400" b="0" i="0" u="none" strike="noStrike" kern="1200" cap="none" spc="0" normalizeH="0" baseline="0" noProof="0" dirty="0">
                <a:ln>
                  <a:noFill/>
                </a:ln>
                <a:solidFill>
                  <a:srgbClr val="FF0000"/>
                </a:solidFill>
                <a:effectLst/>
                <a:uLnTx/>
                <a:uFillTx/>
                <a:latin typeface="Times New Roman"/>
                <a:ea typeface="Times New Roman"/>
                <a:cs typeface="B Traffic" panose="00000400000000000000" pitchFamily="2" charset="-78"/>
              </a:rPr>
              <a:t>وظیفه</a:t>
            </a: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 خود را انجام دهد.</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p:txBody>
      </p:sp>
      <p:sp>
        <p:nvSpPr>
          <p:cNvPr id="10" name="Content Placeholder 2"/>
          <p:cNvSpPr txBox="1">
            <a:spLocks/>
          </p:cNvSpPr>
          <p:nvPr/>
        </p:nvSpPr>
        <p:spPr>
          <a:xfrm>
            <a:off x="768096" y="6074664"/>
            <a:ext cx="9491473" cy="554736"/>
          </a:xfrm>
          <a:prstGeom prst="rect">
            <a:avLst/>
          </a:prstGeom>
        </p:spPr>
        <p:txBody>
          <a:bodyPr vert="horz" lIns="91440" tIns="45720" rIns="91440" bIns="45720" rtlCol="0">
            <a:noAutofit/>
          </a:bodyPr>
          <a:lstStyle/>
          <a:p>
            <a:pPr marL="0" marR="0" lvl="0" indent="0" algn="just" defTabSz="1007943" rtl="1" eaLnBrk="1" fontAlgn="base" latinLnBrk="0" hangingPunct="1">
              <a:lnSpc>
                <a:spcPct val="100000"/>
              </a:lnSpc>
              <a:spcBef>
                <a:spcPts val="1102"/>
              </a:spcBef>
              <a:spcAft>
                <a:spcPts val="0"/>
              </a:spcAft>
              <a:buClrTx/>
              <a:buSzTx/>
              <a:buFont typeface="Arial" panose="020B0604020202020204" pitchFamily="34" charset="0"/>
              <a:buNone/>
              <a:tabLst/>
              <a:defRPr/>
            </a:pPr>
            <a:r>
              <a:rPr kumimoji="0" lang="fa-IR" sz="2400" b="0" i="0" u="none" strike="noStrike" kern="1200" cap="none" spc="0" normalizeH="0" baseline="0" noProof="0" dirty="0">
                <a:ln>
                  <a:noFill/>
                </a:ln>
                <a:solidFill>
                  <a:schemeClr val="tx1"/>
                </a:solidFill>
                <a:effectLst/>
                <a:uLnTx/>
                <a:uFillTx/>
                <a:latin typeface="Times New Roman"/>
                <a:ea typeface="Times New Roman"/>
                <a:cs typeface="B Traffic" panose="00000400000000000000" pitchFamily="2" charset="-78"/>
              </a:rPr>
              <a:t>6- بعد از انجام تمرین، دور هم بنشینید</a:t>
            </a:r>
            <a:r>
              <a:rPr kumimoji="0" lang="fa-IR" sz="2400" b="0" i="0" u="none" strike="noStrike" kern="1200" cap="none" spc="0" normalizeH="0" noProof="0" dirty="0">
                <a:ln>
                  <a:noFill/>
                </a:ln>
                <a:solidFill>
                  <a:schemeClr val="tx1"/>
                </a:solidFill>
                <a:effectLst/>
                <a:uLnTx/>
                <a:uFillTx/>
                <a:latin typeface="Times New Roman"/>
                <a:ea typeface="Times New Roman"/>
                <a:cs typeface="B Traffic" panose="00000400000000000000" pitchFamily="2" charset="-78"/>
              </a:rPr>
              <a:t> و درباره اشکالات آن </a:t>
            </a:r>
            <a:r>
              <a:rPr kumimoji="0" lang="fa-IR" sz="2400" b="0" i="0" u="none" strike="noStrike" kern="1200" cap="none" spc="0" normalizeH="0" noProof="0" dirty="0">
                <a:ln>
                  <a:noFill/>
                </a:ln>
                <a:solidFill>
                  <a:srgbClr val="FF0000"/>
                </a:solidFill>
                <a:effectLst/>
                <a:uLnTx/>
                <a:uFillTx/>
                <a:latin typeface="Times New Roman"/>
                <a:ea typeface="Times New Roman"/>
                <a:cs typeface="B Traffic" panose="00000400000000000000" pitchFamily="2" charset="-78"/>
              </a:rPr>
              <a:t>بحث</a:t>
            </a:r>
            <a:r>
              <a:rPr kumimoji="0" lang="fa-IR" sz="2400" b="0" i="0" u="none" strike="noStrike" kern="1200" cap="none" spc="0" normalizeH="0" noProof="0" dirty="0">
                <a:ln>
                  <a:noFill/>
                </a:ln>
                <a:solidFill>
                  <a:schemeClr val="tx1"/>
                </a:solidFill>
                <a:effectLst/>
                <a:uLnTx/>
                <a:uFillTx/>
                <a:latin typeface="Times New Roman"/>
                <a:ea typeface="Times New Roman"/>
                <a:cs typeface="B Traffic" panose="00000400000000000000" pitchFamily="2" charset="-78"/>
              </a:rPr>
              <a:t> کنید</a:t>
            </a:r>
            <a:endParaRPr kumimoji="0" lang="en-US" sz="2400" b="0" i="0" u="none" strike="noStrike" kern="1200" cap="none" spc="0" normalizeH="0" baseline="0" noProof="0" dirty="0">
              <a:ln>
                <a:noFill/>
              </a:ln>
              <a:solidFill>
                <a:schemeClr val="tx1"/>
              </a:solidFill>
              <a:effectLst/>
              <a:uLnTx/>
              <a:uFillTx/>
              <a:latin typeface="+mn-lt"/>
              <a:ea typeface="Calibri"/>
              <a:cs typeface="B Traffic" panose="00000400000000000000" pitchFamily="2" charset="-78"/>
            </a:endParaRPr>
          </a:p>
        </p:txBody>
      </p:sp>
    </p:spTree>
    <p:extLst>
      <p:ext uri="{BB962C8B-B14F-4D97-AF65-F5344CB8AC3E}">
        <p14:creationId xmlns:p14="http://schemas.microsoft.com/office/powerpoint/2010/main" val="5797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hlinkClick r:id="rId3" action="ppaction://hlinksldjump"/>
          </p:cNvPr>
          <p:cNvSpPr/>
          <p:nvPr/>
        </p:nvSpPr>
        <p:spPr>
          <a:xfrm rot="19095865">
            <a:off x="27296" y="237026"/>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
        <p:nvSpPr>
          <p:cNvPr id="8" name="Title 1"/>
          <p:cNvSpPr txBox="1">
            <a:spLocks/>
          </p:cNvSpPr>
          <p:nvPr/>
        </p:nvSpPr>
        <p:spPr>
          <a:xfrm>
            <a:off x="657952" y="1801504"/>
            <a:ext cx="9323338" cy="4080681"/>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rtl="1"/>
            <a:r>
              <a:rPr lang="fa-IR" sz="6600" dirty="0">
                <a:cs typeface="B Titr" panose="00000700000000000000" pitchFamily="2" charset="-78"/>
              </a:rPr>
              <a:t>تمرین پناه‎گیری </a:t>
            </a:r>
            <a:endParaRPr lang="en-US" sz="6600" dirty="0">
              <a:cs typeface="B Titr" panose="00000700000000000000" pitchFamily="2" charset="-78"/>
            </a:endParaRPr>
          </a:p>
          <a:p>
            <a:pPr algn="ctr" rtl="1"/>
            <a:r>
              <a:rPr lang="fa-IR" sz="6600" dirty="0">
                <a:cs typeface="B Titr" panose="00000700000000000000" pitchFamily="2" charset="-78"/>
              </a:rPr>
              <a:t>و </a:t>
            </a:r>
            <a:endParaRPr lang="en-US" sz="6600" dirty="0">
              <a:cs typeface="B Titr" panose="00000700000000000000" pitchFamily="2" charset="-78"/>
            </a:endParaRPr>
          </a:p>
          <a:p>
            <a:pPr algn="ctr" rtl="1"/>
            <a:r>
              <a:rPr lang="fa-IR" sz="6600" dirty="0">
                <a:cs typeface="B Titr" panose="00000700000000000000" pitchFamily="2" charset="-78"/>
              </a:rPr>
              <a:t>خروج اضطراری</a:t>
            </a:r>
            <a:endParaRPr lang="en-US" sz="6600" dirty="0">
              <a:cs typeface="B Titr" panose="00000700000000000000" pitchFamily="2" charset="-78"/>
            </a:endParaRPr>
          </a:p>
        </p:txBody>
      </p:sp>
    </p:spTree>
    <p:extLst>
      <p:ext uri="{BB962C8B-B14F-4D97-AF65-F5344CB8AC3E}">
        <p14:creationId xmlns:p14="http://schemas.microsoft.com/office/powerpoint/2010/main" val="432849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764" y="859802"/>
            <a:ext cx="4456707" cy="689965"/>
          </a:xfrm>
        </p:spPr>
        <p:txBody>
          <a:bodyPr>
            <a:normAutofit/>
          </a:bodyPr>
          <a:lstStyle/>
          <a:p>
            <a:pPr lvl="0" algn="r" rtl="1"/>
            <a:r>
              <a:rPr lang="fa-IR" sz="2800" b="1" dirty="0">
                <a:solidFill>
                  <a:schemeClr val="bg1">
                    <a:lumMod val="95000"/>
                  </a:schemeClr>
                </a:solidFill>
                <a:latin typeface="Times New Roman" panose="02020603050405020304" pitchFamily="18" charset="0"/>
                <a:cs typeface="B Traffic" panose="00000400000000000000" pitchFamily="2" charset="-78"/>
              </a:rPr>
              <a:t>اگر داخل ساختمان هستید:</a:t>
            </a:r>
            <a:endParaRPr lang="en-US" sz="2800" b="1" dirty="0">
              <a:solidFill>
                <a:schemeClr val="bg1">
                  <a:lumMod val="95000"/>
                </a:schemeClr>
              </a:solidFill>
              <a:latin typeface="Times New Roman" panose="02020603050405020304" pitchFamily="18" charset="0"/>
              <a:cs typeface="B Traffic" panose="00000400000000000000" pitchFamily="2" charset="-78"/>
            </a:endParaRPr>
          </a:p>
        </p:txBody>
      </p:sp>
      <p:sp>
        <p:nvSpPr>
          <p:cNvPr id="3" name="Content Placeholder 2"/>
          <p:cNvSpPr>
            <a:spLocks noGrp="1"/>
          </p:cNvSpPr>
          <p:nvPr>
            <p:ph idx="1"/>
          </p:nvPr>
        </p:nvSpPr>
        <p:spPr>
          <a:xfrm>
            <a:off x="232012" y="1524271"/>
            <a:ext cx="10257011" cy="5330091"/>
          </a:xfrm>
        </p:spPr>
        <p:txBody>
          <a:bodyPr>
            <a:noAutofit/>
          </a:bodyPr>
          <a:lstStyle/>
          <a:p>
            <a:pPr algn="just" rtl="1">
              <a:lnSpc>
                <a:spcPct val="100000"/>
              </a:lnSpc>
            </a:pPr>
            <a:r>
              <a:rPr lang="fa-IR" sz="2400" dirty="0">
                <a:cs typeface="B Traffic" panose="00000400000000000000" pitchFamily="2" charset="-78"/>
              </a:rPr>
              <a:t>بهترین اقدام </a:t>
            </a:r>
            <a:r>
              <a:rPr lang="fa-IR" sz="2400" b="1" dirty="0">
                <a:solidFill>
                  <a:srgbClr val="FF0000"/>
                </a:solidFill>
                <a:cs typeface="B Traffic" panose="00000400000000000000" pitchFamily="2" charset="-78"/>
              </a:rPr>
              <a:t>پناه‌گیری</a:t>
            </a:r>
            <a:r>
              <a:rPr lang="fa-IR" sz="2400" dirty="0">
                <a:cs typeface="B Traffic" panose="00000400000000000000" pitchFamily="2" charset="-78"/>
              </a:rPr>
              <a:t> است. </a:t>
            </a:r>
            <a:endParaRPr lang="en-US" sz="2400" dirty="0">
              <a:cs typeface="B Traffic" panose="00000400000000000000" pitchFamily="2" charset="-78"/>
            </a:endParaRPr>
          </a:p>
          <a:p>
            <a:pPr lvl="0" algn="just" rtl="1">
              <a:lnSpc>
                <a:spcPct val="100000"/>
              </a:lnSpc>
            </a:pPr>
            <a:r>
              <a:rPr lang="fa-IR" sz="2400" dirty="0">
                <a:cs typeface="B Traffic" panose="00000400000000000000" pitchFamily="2" charset="-78"/>
              </a:rPr>
              <a:t>برای اینکه زلزله شما را زمین نزند، </a:t>
            </a:r>
            <a:r>
              <a:rPr lang="fa-IR" sz="2400" b="1" dirty="0">
                <a:solidFill>
                  <a:srgbClr val="FF0000"/>
                </a:solidFill>
                <a:cs typeface="B Traffic" panose="00000400000000000000" pitchFamily="2" charset="-78"/>
              </a:rPr>
              <a:t>روی زانوهای خود بنشیند</a:t>
            </a:r>
            <a:r>
              <a:rPr lang="fa-IR" sz="2400" dirty="0">
                <a:cs typeface="B Traffic" panose="00000400000000000000" pitchFamily="2" charset="-78"/>
              </a:rPr>
              <a:t>.  </a:t>
            </a:r>
            <a:endParaRPr lang="en-US" sz="2400" b="1" dirty="0">
              <a:cs typeface="B Traffic" panose="00000400000000000000" pitchFamily="2" charset="-78"/>
            </a:endParaRPr>
          </a:p>
          <a:p>
            <a:pPr lvl="0" algn="just" rtl="1">
              <a:lnSpc>
                <a:spcPct val="100000"/>
              </a:lnSpc>
            </a:pPr>
            <a:r>
              <a:rPr lang="fa-IR" sz="2400" dirty="0">
                <a:cs typeface="B Traffic" panose="00000400000000000000" pitchFamily="2" charset="-78"/>
              </a:rPr>
              <a:t>برای آنکه خودتان را در برابر اشیای پرتاب شده در فضای منزل، محافظت کنید؛ </a:t>
            </a:r>
            <a:r>
              <a:rPr lang="fa-IR" sz="2400" b="1" dirty="0">
                <a:solidFill>
                  <a:srgbClr val="FF0000"/>
                </a:solidFill>
                <a:cs typeface="B Traffic" panose="00000400000000000000" pitchFamily="2" charset="-78"/>
              </a:rPr>
              <a:t>با بازوان خود، سر و </a:t>
            </a:r>
            <a:r>
              <a:rPr lang="fa-IR" sz="2400" b="1" dirty="0" err="1">
                <a:solidFill>
                  <a:srgbClr val="FF0000"/>
                </a:solidFill>
                <a:cs typeface="B Traffic" panose="00000400000000000000" pitchFamily="2" charset="-78"/>
              </a:rPr>
              <a:t>گردنتان</a:t>
            </a:r>
            <a:r>
              <a:rPr lang="fa-IR" sz="2400" b="1" dirty="0">
                <a:solidFill>
                  <a:srgbClr val="FF0000"/>
                </a:solidFill>
                <a:cs typeface="B Traffic" panose="00000400000000000000" pitchFamily="2" charset="-78"/>
              </a:rPr>
              <a:t> را بپوشانید</a:t>
            </a:r>
            <a:r>
              <a:rPr lang="fa-IR" sz="2400" dirty="0">
                <a:cs typeface="B Traffic" panose="00000400000000000000" pitchFamily="2" charset="-78"/>
              </a:rPr>
              <a:t>.</a:t>
            </a:r>
            <a:endParaRPr lang="en-US" sz="2400" b="1" dirty="0">
              <a:cs typeface="B Traffic" panose="00000400000000000000" pitchFamily="2" charset="-78"/>
            </a:endParaRPr>
          </a:p>
          <a:p>
            <a:pPr algn="just" rtl="1">
              <a:lnSpc>
                <a:spcPct val="100000"/>
              </a:lnSpc>
            </a:pPr>
            <a:r>
              <a:rPr lang="fa-IR" sz="2400" dirty="0">
                <a:cs typeface="B Traffic" panose="00000400000000000000" pitchFamily="2" charset="-78"/>
              </a:rPr>
              <a:t>اگر در معرض خطر اشیائی که سقوط می‌کنند هستید و می‌توانید بدون آنکه خطری شما را تهدید کند، حرکت کنید؛ برای محافظت بیشتر، به حالت چهار دست و پا حرکت کنید و </a:t>
            </a:r>
            <a:r>
              <a:rPr lang="fa-IR" sz="2400" b="1" dirty="0">
                <a:solidFill>
                  <a:srgbClr val="FF0000"/>
                </a:solidFill>
                <a:cs typeface="B Traffic" panose="00000400000000000000" pitchFamily="2" charset="-78"/>
              </a:rPr>
              <a:t>در زیر یک میز یا نیمکت محکم قرار بگیرید.</a:t>
            </a:r>
            <a:endParaRPr lang="en-US" sz="2400" b="1" dirty="0">
              <a:solidFill>
                <a:srgbClr val="FF0000"/>
              </a:solidFill>
              <a:cs typeface="B Traffic" panose="00000400000000000000" pitchFamily="2" charset="-78"/>
            </a:endParaRPr>
          </a:p>
          <a:p>
            <a:pPr algn="just" rtl="1">
              <a:lnSpc>
                <a:spcPct val="100000"/>
              </a:lnSpc>
            </a:pPr>
            <a:r>
              <a:rPr lang="fa-IR" sz="2400" dirty="0">
                <a:cs typeface="B Traffic" panose="00000400000000000000" pitchFamily="2" charset="-78"/>
              </a:rPr>
              <a:t>اگر میز یا نیمکت محکمی در نزدیک شما نیست؛ به حالت چهار دست و پا حرکت کنید و </a:t>
            </a:r>
            <a:r>
              <a:rPr lang="fa-IR" sz="2400" b="1" dirty="0">
                <a:solidFill>
                  <a:srgbClr val="FF0000"/>
                </a:solidFill>
                <a:cs typeface="B Traffic" panose="00000400000000000000" pitchFamily="2" charset="-78"/>
              </a:rPr>
              <a:t>کنار یک دیوار داخلی قرار بگیرید</a:t>
            </a:r>
            <a:r>
              <a:rPr lang="fa-IR" sz="2400" b="1" dirty="0">
                <a:cs typeface="B Traffic" panose="00000400000000000000" pitchFamily="2" charset="-78"/>
              </a:rPr>
              <a:t>. </a:t>
            </a:r>
            <a:r>
              <a:rPr lang="fa-IR" sz="2400" b="1" dirty="0">
                <a:solidFill>
                  <a:srgbClr val="FF0000"/>
                </a:solidFill>
                <a:cs typeface="B Traffic" panose="00000400000000000000" pitchFamily="2" charset="-78"/>
              </a:rPr>
              <a:t>هرگز </a:t>
            </a:r>
            <a:r>
              <a:rPr lang="fa-IR" sz="2400" dirty="0">
                <a:cs typeface="B Traffic" panose="00000400000000000000" pitchFamily="2" charset="-78"/>
              </a:rPr>
              <a:t>کنار شیشه، پنجره‌ها، درهای خروجی و دیوارهای خارجی و هر چیزی که ممکن است سقوط کند (مانند لوستر، اشیای آویزان یا تزئینات منزل)؛ قرار نگیرید. </a:t>
            </a:r>
            <a:endParaRPr lang="en-US" sz="2400" b="1" dirty="0">
              <a:cs typeface="B Traffic" panose="00000400000000000000" pitchFamily="2" charset="-78"/>
            </a:endParaRPr>
          </a:p>
          <a:p>
            <a:pPr lvl="0" algn="just" rtl="1">
              <a:lnSpc>
                <a:spcPct val="100000"/>
              </a:lnSpc>
            </a:pPr>
            <a:r>
              <a:rPr lang="fa-IR" sz="2400" dirty="0">
                <a:cs typeface="B Traffic" panose="00000400000000000000" pitchFamily="2" charset="-78"/>
              </a:rPr>
              <a:t>همان جا که پناه گرفته‌اید، بمانید تا لرزه‌ها تمام شود. </a:t>
            </a:r>
            <a:r>
              <a:rPr lang="fa-IR" sz="2400" b="1" dirty="0">
                <a:solidFill>
                  <a:srgbClr val="FF0000"/>
                </a:solidFill>
                <a:cs typeface="B Traffic" panose="00000400000000000000" pitchFamily="2" charset="-78"/>
              </a:rPr>
              <a:t>به هیچ وجه جا به جا نشوید.</a:t>
            </a:r>
            <a:endParaRPr lang="en-US" sz="2400" b="1" dirty="0">
              <a:solidFill>
                <a:srgbClr val="FF0000"/>
              </a:solidFill>
              <a:cs typeface="B Traffic" panose="00000400000000000000" pitchFamily="2" charset="-78"/>
            </a:endParaRPr>
          </a:p>
          <a:p>
            <a:pPr algn="just" rtl="1">
              <a:lnSpc>
                <a:spcPct val="100000"/>
              </a:lnSpc>
            </a:pPr>
            <a:endParaRPr lang="en-US" sz="2400" dirty="0">
              <a:cs typeface="B Traffic" panose="00000400000000000000" pitchFamily="2" charset="-78"/>
            </a:endParaRPr>
          </a:p>
        </p:txBody>
      </p:sp>
    </p:spTree>
    <p:extLst>
      <p:ext uri="{BB962C8B-B14F-4D97-AF65-F5344CB8AC3E}">
        <p14:creationId xmlns:p14="http://schemas.microsoft.com/office/powerpoint/2010/main" val="215628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4" y="1505206"/>
            <a:ext cx="10173554" cy="1878074"/>
          </a:xfrm>
        </p:spPr>
        <p:txBody>
          <a:bodyPr>
            <a:normAutofit fontScale="92500"/>
          </a:bodyPr>
          <a:lstStyle/>
          <a:p>
            <a:pPr lvl="0" algn="just" rtl="1">
              <a:lnSpc>
                <a:spcPct val="150000"/>
              </a:lnSpc>
            </a:pPr>
            <a:r>
              <a:rPr lang="fa-IR" sz="2800" dirty="0">
                <a:cs typeface="B Traffic" panose="00000400000000000000" pitchFamily="2" charset="-78"/>
              </a:rPr>
              <a:t>اگر هنگام وقوع زلزله، در </a:t>
            </a:r>
            <a:r>
              <a:rPr lang="fa-IR" sz="2800" dirty="0">
                <a:solidFill>
                  <a:srgbClr val="FF0000"/>
                </a:solidFill>
                <a:cs typeface="B Traffic" panose="00000400000000000000" pitchFamily="2" charset="-78"/>
              </a:rPr>
              <a:t>رختخواب</a:t>
            </a:r>
            <a:r>
              <a:rPr lang="fa-IR" sz="2800" dirty="0">
                <a:cs typeface="B Traffic" panose="00000400000000000000" pitchFamily="2" charset="-78"/>
              </a:rPr>
              <a:t> هستید‌، همان جا بمانید و </a:t>
            </a:r>
            <a:r>
              <a:rPr lang="fa-IR" sz="2800" dirty="0">
                <a:solidFill>
                  <a:srgbClr val="FF0000"/>
                </a:solidFill>
                <a:cs typeface="B Traffic" panose="00000400000000000000" pitchFamily="2" charset="-78"/>
              </a:rPr>
              <a:t>بالش را </a:t>
            </a:r>
            <a:r>
              <a:rPr lang="fa-IR" sz="2800" dirty="0" err="1">
                <a:solidFill>
                  <a:srgbClr val="FF0000"/>
                </a:solidFill>
                <a:cs typeface="B Traffic" panose="00000400000000000000" pitchFamily="2" charset="-78"/>
              </a:rPr>
              <a:t>روي</a:t>
            </a:r>
            <a:r>
              <a:rPr lang="fa-IR" sz="2800" dirty="0">
                <a:solidFill>
                  <a:srgbClr val="FF0000"/>
                </a:solidFill>
                <a:cs typeface="B Traffic" panose="00000400000000000000" pitchFamily="2" charset="-78"/>
              </a:rPr>
              <a:t> سر </a:t>
            </a:r>
            <a:r>
              <a:rPr lang="fa-IR" sz="2800" dirty="0">
                <a:cs typeface="B Traffic" panose="00000400000000000000" pitchFamily="2" charset="-78"/>
              </a:rPr>
              <a:t>خود قرار دهید. اما اگر رختخواب زير اشيائي مانند لوستر قرار دارد، ‌فوراً جا به جا شده و به نزدیکترین محل امن پناه ببرید.</a:t>
            </a:r>
            <a:endParaRPr lang="en-US" sz="2800" b="1" dirty="0">
              <a:cs typeface="B Traffic" panose="00000400000000000000" pitchFamily="2" charset="-78"/>
            </a:endParaRPr>
          </a:p>
        </p:txBody>
      </p:sp>
      <p:pic>
        <p:nvPicPr>
          <p:cNvPr id="4" name="Content Placeholder 3" descr="React-During-Earthquake-www.koorook.com-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2560" y="3413759"/>
            <a:ext cx="6049373" cy="3497995"/>
          </a:xfrm>
          <a:prstGeom prst="rect">
            <a:avLst/>
          </a:prstGeom>
        </p:spPr>
      </p:pic>
      <p:sp>
        <p:nvSpPr>
          <p:cNvPr id="5"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پناه‌گیری در منزل:</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75330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1255586"/>
            <a:ext cx="10228145" cy="5500056"/>
          </a:xfrm>
        </p:spPr>
        <p:txBody>
          <a:bodyPr>
            <a:noAutofit/>
          </a:bodyPr>
          <a:lstStyle/>
          <a:p>
            <a:pPr lvl="0" algn="just" rtl="1">
              <a:lnSpc>
                <a:spcPct val="150000"/>
              </a:lnSpc>
            </a:pPr>
            <a:r>
              <a:rPr lang="fa-IR" sz="2800" dirty="0">
                <a:solidFill>
                  <a:srgbClr val="FF0000"/>
                </a:solidFill>
                <a:cs typeface="B Traffic" panose="00000400000000000000" pitchFamily="2" charset="-78"/>
              </a:rPr>
              <a:t>برای پناه‎گیری، در چارچوب درها قرار نگیرید </a:t>
            </a:r>
          </a:p>
          <a:p>
            <a:pPr lvl="0" algn="just" rtl="1">
              <a:lnSpc>
                <a:spcPct val="150000"/>
              </a:lnSpc>
              <a:buNone/>
            </a:pPr>
            <a:r>
              <a:rPr lang="fa-IR" sz="2800" dirty="0">
                <a:cs typeface="B Traffic" panose="00000400000000000000" pitchFamily="2" charset="-78"/>
              </a:rPr>
              <a:t>چون چارچوب درها نمی‌توانند از شما در مقابل </a:t>
            </a:r>
          </a:p>
          <a:p>
            <a:pPr lvl="0" algn="just" rtl="1">
              <a:lnSpc>
                <a:spcPct val="150000"/>
              </a:lnSpc>
              <a:buNone/>
            </a:pPr>
            <a:r>
              <a:rPr lang="fa-IR" sz="2800" dirty="0">
                <a:cs typeface="B Traffic" panose="00000400000000000000" pitchFamily="2" charset="-78"/>
              </a:rPr>
              <a:t>اشیای پرتاب شده در فضای خانه و یا اشیائی که </a:t>
            </a:r>
          </a:p>
          <a:p>
            <a:pPr lvl="0" algn="just" rtl="1">
              <a:lnSpc>
                <a:spcPct val="150000"/>
              </a:lnSpc>
              <a:buNone/>
            </a:pPr>
            <a:r>
              <a:rPr lang="fa-IR" sz="2800" dirty="0">
                <a:cs typeface="B Traffic" panose="00000400000000000000" pitchFamily="2" charset="-78"/>
              </a:rPr>
              <a:t>سقوط می‌کنند، محافظت کنند. </a:t>
            </a:r>
          </a:p>
          <a:p>
            <a:pPr lvl="0" algn="just" rtl="1">
              <a:lnSpc>
                <a:spcPct val="150000"/>
              </a:lnSpc>
              <a:buNone/>
            </a:pPr>
            <a:r>
              <a:rPr lang="fa-IR" sz="2800" dirty="0">
                <a:cs typeface="B Traffic" panose="00000400000000000000" pitchFamily="2" charset="-78"/>
              </a:rPr>
              <a:t>به علاوه، معلوم نیست که بتوانید در حالت ایستاده</a:t>
            </a:r>
          </a:p>
          <a:p>
            <a:pPr lvl="0" algn="just" rtl="1">
              <a:lnSpc>
                <a:spcPct val="150000"/>
              </a:lnSpc>
              <a:buNone/>
            </a:pPr>
            <a:r>
              <a:rPr lang="fa-IR" sz="2800" dirty="0">
                <a:cs typeface="B Traffic" panose="00000400000000000000" pitchFamily="2" charset="-78"/>
              </a:rPr>
              <a:t>در چارچوب در، تعادل خود را حفظ کنید. </a:t>
            </a:r>
            <a:endParaRPr lang="en-US" sz="2800" dirty="0">
              <a:cs typeface="B Traffic" panose="00000400000000000000" pitchFamily="2" charset="-78"/>
            </a:endParaRPr>
          </a:p>
        </p:txBody>
      </p:sp>
      <p:sp>
        <p:nvSpPr>
          <p:cNvPr id="9"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پناه گیری در منزل:</a:t>
            </a:r>
            <a:endParaRPr lang="en-US" sz="2800" dirty="0">
              <a:solidFill>
                <a:schemeClr val="bg1"/>
              </a:solidFill>
              <a:cs typeface="B Titr" panose="00000700000000000000" pitchFamily="2" charset="-78"/>
            </a:endParaRPr>
          </a:p>
        </p:txBody>
      </p:sp>
      <p:pic>
        <p:nvPicPr>
          <p:cNvPr id="1026" name="Picture 2" descr="C:\Users\afsharjoof\Desktop\earthquake\aid7034-v4-728px-React-During-an-Earthquake-Step-9.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012" y="1305975"/>
            <a:ext cx="3856103" cy="5995577"/>
          </a:xfrm>
          <a:prstGeom prst="rect">
            <a:avLst/>
          </a:prstGeom>
          <a:noFill/>
        </p:spPr>
      </p:pic>
    </p:spTree>
    <p:extLst>
      <p:ext uri="{BB962C8B-B14F-4D97-AF65-F5344CB8AC3E}">
        <p14:creationId xmlns:p14="http://schemas.microsoft.com/office/powerpoint/2010/main" val="111542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486" y="777914"/>
            <a:ext cx="9221689" cy="635373"/>
          </a:xfrm>
        </p:spPr>
        <p:txBody>
          <a:bodyPr>
            <a:normAutofit/>
          </a:bodyPr>
          <a:lstStyle/>
          <a:p>
            <a:pPr algn="r" rtl="1"/>
            <a:r>
              <a:rPr lang="fa-IR" sz="2800" b="1" dirty="0">
                <a:solidFill>
                  <a:schemeClr val="bg1">
                    <a:lumMod val="95000"/>
                  </a:schemeClr>
                </a:solidFill>
                <a:latin typeface="Times New Roman" panose="02020603050405020304" pitchFamily="18" charset="0"/>
                <a:cs typeface="B Traffic" panose="00000400000000000000" pitchFamily="2" charset="-78"/>
              </a:rPr>
              <a:t>اگر در فضاي باز هستید:</a:t>
            </a:r>
            <a:endParaRPr lang="en-US" sz="2800" b="1" dirty="0">
              <a:solidFill>
                <a:schemeClr val="bg1">
                  <a:lumMod val="95000"/>
                </a:schemeClr>
              </a:solidFill>
              <a:latin typeface="Times New Roman" panose="02020603050405020304" pitchFamily="18" charset="0"/>
              <a:cs typeface="B Traffic" panose="00000400000000000000" pitchFamily="2" charset="-78"/>
            </a:endParaRPr>
          </a:p>
        </p:txBody>
      </p:sp>
      <p:sp>
        <p:nvSpPr>
          <p:cNvPr id="3" name="Content Placeholder 2"/>
          <p:cNvSpPr>
            <a:spLocks noGrp="1"/>
          </p:cNvSpPr>
          <p:nvPr>
            <p:ph idx="1"/>
          </p:nvPr>
        </p:nvSpPr>
        <p:spPr>
          <a:xfrm>
            <a:off x="204716" y="1413294"/>
            <a:ext cx="10255441" cy="1602864"/>
          </a:xfrm>
        </p:spPr>
        <p:txBody>
          <a:bodyPr>
            <a:normAutofit lnSpcReduction="10000"/>
          </a:bodyPr>
          <a:lstStyle/>
          <a:p>
            <a:pPr lvl="0" algn="just" rtl="1">
              <a:lnSpc>
                <a:spcPct val="110000"/>
              </a:lnSpc>
            </a:pPr>
            <a:r>
              <a:rPr lang="fa-IR" sz="2800" dirty="0" err="1">
                <a:cs typeface="B Traffic" panose="00000400000000000000" pitchFamily="2" charset="-78"/>
              </a:rPr>
              <a:t>هرجايي</a:t>
            </a:r>
            <a:r>
              <a:rPr lang="fa-IR" sz="2800" dirty="0">
                <a:cs typeface="B Traffic" panose="00000400000000000000" pitchFamily="2" charset="-78"/>
              </a:rPr>
              <a:t> که هستید‌، </a:t>
            </a:r>
            <a:r>
              <a:rPr lang="fa-IR" sz="2800" dirty="0">
                <a:solidFill>
                  <a:srgbClr val="FF0000"/>
                </a:solidFill>
                <a:cs typeface="B Traffic" panose="00000400000000000000" pitchFamily="2" charset="-78"/>
              </a:rPr>
              <a:t>توقف</a:t>
            </a:r>
            <a:r>
              <a:rPr lang="fa-IR" sz="2800" dirty="0">
                <a:cs typeface="B Traffic" panose="00000400000000000000" pitchFamily="2" charset="-78"/>
              </a:rPr>
              <a:t> کنید. از دیوارها و </a:t>
            </a:r>
            <a:r>
              <a:rPr lang="fa-IR" sz="2800" dirty="0" err="1">
                <a:cs typeface="B Traffic" panose="00000400000000000000" pitchFamily="2" charset="-78"/>
              </a:rPr>
              <a:t>ساختمانها</a:t>
            </a:r>
            <a:r>
              <a:rPr lang="fa-IR" sz="2800" dirty="0">
                <a:cs typeface="B Traffic" panose="00000400000000000000" pitchFamily="2" charset="-78"/>
              </a:rPr>
              <a:t> </a:t>
            </a:r>
            <a:r>
              <a:rPr lang="fa-IR" sz="2800" dirty="0">
                <a:solidFill>
                  <a:srgbClr val="FF0000"/>
                </a:solidFill>
                <a:cs typeface="B Traffic" panose="00000400000000000000" pitchFamily="2" charset="-78"/>
              </a:rPr>
              <a:t>فاصله بگیرید</a:t>
            </a:r>
            <a:r>
              <a:rPr lang="fa-IR" sz="2800" dirty="0">
                <a:cs typeface="B Traffic" panose="00000400000000000000" pitchFamily="2" charset="-78"/>
              </a:rPr>
              <a:t>. </a:t>
            </a:r>
            <a:endParaRPr lang="en-US" sz="2800" b="1" dirty="0">
              <a:cs typeface="B Traffic" panose="00000400000000000000" pitchFamily="2" charset="-78"/>
            </a:endParaRPr>
          </a:p>
          <a:p>
            <a:pPr lvl="0" algn="just" rtl="1">
              <a:lnSpc>
                <a:spcPct val="110000"/>
              </a:lnSpc>
            </a:pPr>
            <a:r>
              <a:rPr lang="fa-IR" sz="2800" dirty="0">
                <a:cs typeface="B Traffic" panose="00000400000000000000" pitchFamily="2" charset="-78"/>
              </a:rPr>
              <a:t>از </a:t>
            </a:r>
            <a:r>
              <a:rPr lang="fa-IR" sz="2800" dirty="0">
                <a:solidFill>
                  <a:srgbClr val="FF0000"/>
                </a:solidFill>
                <a:cs typeface="B Traffic" panose="00000400000000000000" pitchFamily="2" charset="-78"/>
              </a:rPr>
              <a:t>‌ورود به داخل </a:t>
            </a:r>
            <a:r>
              <a:rPr lang="fa-IR" sz="2800" dirty="0">
                <a:cs typeface="B Traffic" panose="00000400000000000000" pitchFamily="2" charset="-78"/>
              </a:rPr>
              <a:t>ساختمان‌ها و نزديک شدن به </a:t>
            </a:r>
            <a:r>
              <a:rPr lang="fa-IR" sz="2800" dirty="0">
                <a:solidFill>
                  <a:srgbClr val="FF0000"/>
                </a:solidFill>
                <a:cs typeface="B Traffic" panose="00000400000000000000" pitchFamily="2" charset="-78"/>
              </a:rPr>
              <a:t>‌تيرک‌هاي برق، تلفن و</a:t>
            </a:r>
            <a:r>
              <a:rPr lang="fa-IR" sz="2800" dirty="0">
                <a:cs typeface="B Traffic" panose="00000400000000000000" pitchFamily="2" charset="-78"/>
              </a:rPr>
              <a:t> مانند آن خودداري كنید.</a:t>
            </a:r>
            <a:endParaRPr lang="en-US" sz="2800" b="1" dirty="0">
              <a:cs typeface="B Traffic" panose="00000400000000000000" pitchFamily="2" charset="-78"/>
            </a:endParaRPr>
          </a:p>
        </p:txBody>
      </p:sp>
      <p:pic>
        <p:nvPicPr>
          <p:cNvPr id="4" name="Content Placeholder 3" descr="React-During-Earthquake-www.koorook.com-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983" y="2442093"/>
            <a:ext cx="4893158" cy="3203963"/>
          </a:xfrm>
          <a:prstGeom prst="rect">
            <a:avLst/>
          </a:prstGeom>
        </p:spPr>
      </p:pic>
      <p:sp>
        <p:nvSpPr>
          <p:cNvPr id="5" name="Rectangle 4"/>
          <p:cNvSpPr/>
          <p:nvPr/>
        </p:nvSpPr>
        <p:spPr>
          <a:xfrm>
            <a:off x="5576999" y="2863149"/>
            <a:ext cx="4869179" cy="1514261"/>
          </a:xfrm>
          <a:prstGeom prst="rect">
            <a:avLst/>
          </a:prstGeom>
        </p:spPr>
        <p:txBody>
          <a:bodyPr wrap="square">
            <a:spAutoFit/>
          </a:bodyPr>
          <a:lstStyle/>
          <a:p>
            <a:pPr marL="251986" indent="-251986" algn="just" defTabSz="1007943" rtl="1">
              <a:lnSpc>
                <a:spcPct val="110000"/>
              </a:lnSpc>
              <a:spcBef>
                <a:spcPts val="1102"/>
              </a:spcBef>
              <a:buFont typeface="Arial" panose="020B0604020202020204" pitchFamily="34" charset="0"/>
              <a:buChar char="•"/>
            </a:pPr>
            <a:r>
              <a:rPr lang="fa-IR" sz="2800" dirty="0">
                <a:solidFill>
                  <a:srgbClr val="FF0000"/>
                </a:solidFill>
                <a:cs typeface="B Traffic" panose="00000400000000000000" pitchFamily="2" charset="-78"/>
              </a:rPr>
              <a:t>بنشینید!</a:t>
            </a:r>
            <a:r>
              <a:rPr lang="fa-IR" sz="2800" dirty="0">
                <a:cs typeface="B Traffic" panose="00000400000000000000" pitchFamily="2" charset="-78"/>
              </a:rPr>
              <a:t> سر و گردن خود را با دست و بازوانتان </a:t>
            </a:r>
            <a:r>
              <a:rPr lang="fa-IR" sz="2800" dirty="0">
                <a:solidFill>
                  <a:srgbClr val="FF0000"/>
                </a:solidFill>
                <a:cs typeface="B Traffic" panose="00000400000000000000" pitchFamily="2" charset="-78"/>
              </a:rPr>
              <a:t>بپوشانید!</a:t>
            </a:r>
            <a:r>
              <a:rPr lang="fa-IR" sz="2800" dirty="0">
                <a:cs typeface="B Traffic" panose="00000400000000000000" pitchFamily="2" charset="-78"/>
              </a:rPr>
              <a:t> </a:t>
            </a:r>
            <a:r>
              <a:rPr lang="fa-IR" sz="2800" dirty="0">
                <a:solidFill>
                  <a:srgbClr val="FF0000"/>
                </a:solidFill>
                <a:cs typeface="B Traffic" panose="00000400000000000000" pitchFamily="2" charset="-78"/>
              </a:rPr>
              <a:t>صبر کنید</a:t>
            </a:r>
            <a:r>
              <a:rPr lang="fa-IR" sz="2800" dirty="0">
                <a:cs typeface="B Traffic" panose="00000400000000000000" pitchFamily="2" charset="-78"/>
              </a:rPr>
              <a:t> تا لرزه‌ها تمام شود.</a:t>
            </a:r>
            <a:endParaRPr lang="en-US" sz="2800" dirty="0">
              <a:cs typeface="B Traffic" panose="00000400000000000000" pitchFamily="2" charset="-78"/>
            </a:endParaRPr>
          </a:p>
        </p:txBody>
      </p:sp>
      <p:sp>
        <p:nvSpPr>
          <p:cNvPr id="6" name="Rectangle 5"/>
          <p:cNvSpPr/>
          <p:nvPr/>
        </p:nvSpPr>
        <p:spPr>
          <a:xfrm>
            <a:off x="179983" y="5566553"/>
            <a:ext cx="10266195" cy="1040285"/>
          </a:xfrm>
          <a:prstGeom prst="rect">
            <a:avLst/>
          </a:prstGeom>
        </p:spPr>
        <p:txBody>
          <a:bodyPr wrap="square">
            <a:spAutoFit/>
          </a:bodyPr>
          <a:lstStyle/>
          <a:p>
            <a:pPr marL="251986" indent="-251986" algn="just" defTabSz="1007943" rtl="1">
              <a:lnSpc>
                <a:spcPct val="110000"/>
              </a:lnSpc>
              <a:spcBef>
                <a:spcPts val="1102"/>
              </a:spcBef>
              <a:buFont typeface="Arial" panose="020B0604020202020204" pitchFamily="34" charset="0"/>
              <a:buChar char="•"/>
            </a:pPr>
            <a:r>
              <a:rPr lang="fa-IR" sz="2800" dirty="0">
                <a:solidFill>
                  <a:srgbClr val="FF0000"/>
                </a:solidFill>
                <a:cs typeface="B Traffic" panose="00000400000000000000" pitchFamily="2" charset="-78"/>
              </a:rPr>
              <a:t>به هیچ وجه از آسانسور استفاده نکنید.</a:t>
            </a:r>
            <a:r>
              <a:rPr lang="fa-IR" sz="2800" dirty="0">
                <a:cs typeface="B Traffic" panose="00000400000000000000" pitchFamily="2" charset="-78"/>
              </a:rPr>
              <a:t> اگر داخل آسانسور هستید سریعاً در اولین توقف، از آن خارج شوید.</a:t>
            </a:r>
            <a:endParaRPr lang="en-US" sz="2800" dirty="0">
              <a:cs typeface="B Traffic" panose="00000400000000000000" pitchFamily="2" charset="-78"/>
            </a:endParaRPr>
          </a:p>
        </p:txBody>
      </p:sp>
    </p:spTree>
    <p:extLst>
      <p:ext uri="{BB962C8B-B14F-4D97-AF65-F5344CB8AC3E}">
        <p14:creationId xmlns:p14="http://schemas.microsoft.com/office/powerpoint/2010/main" val="2150808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838" y="777921"/>
            <a:ext cx="9221689" cy="444294"/>
          </a:xfrm>
        </p:spPr>
        <p:txBody>
          <a:bodyPr>
            <a:normAutofit fontScale="90000"/>
          </a:bodyPr>
          <a:lstStyle/>
          <a:p>
            <a:pPr lvl="1" algn="r" defTabSz="1007943" rtl="1">
              <a:lnSpc>
                <a:spcPct val="90000"/>
              </a:lnSpc>
              <a:spcBef>
                <a:spcPct val="0"/>
              </a:spcBef>
            </a:pPr>
            <a:br>
              <a:rPr lang="en-US" sz="2800" b="1" kern="1200" dirty="0">
                <a:solidFill>
                  <a:schemeClr val="bg1">
                    <a:lumMod val="95000"/>
                  </a:schemeClr>
                </a:solidFill>
                <a:latin typeface="Times New Roman" panose="02020603050405020304" pitchFamily="18" charset="0"/>
                <a:ea typeface="+mj-ea"/>
                <a:cs typeface="B Traffic" panose="00000400000000000000" pitchFamily="2" charset="-78"/>
              </a:rPr>
            </a:br>
            <a:r>
              <a:rPr lang="fa-IR" sz="2800" b="1" kern="1200" dirty="0">
                <a:solidFill>
                  <a:schemeClr val="bg1">
                    <a:lumMod val="95000"/>
                  </a:schemeClr>
                </a:solidFill>
                <a:latin typeface="Times New Roman" panose="02020603050405020304" pitchFamily="18" charset="0"/>
                <a:ea typeface="+mj-ea"/>
                <a:cs typeface="B Traffic" panose="00000400000000000000" pitchFamily="2" charset="-78"/>
              </a:rPr>
              <a:t>اگر در داخل خودرو در حال حرکت هستید‌:</a:t>
            </a:r>
            <a:endParaRPr lang="en-US" sz="2800" b="1" kern="1200" dirty="0">
              <a:solidFill>
                <a:schemeClr val="bg1">
                  <a:lumMod val="95000"/>
                </a:schemeClr>
              </a:solidFill>
              <a:latin typeface="Times New Roman" panose="02020603050405020304" pitchFamily="18" charset="0"/>
              <a:ea typeface="+mj-ea"/>
              <a:cs typeface="B Traffic" panose="00000400000000000000" pitchFamily="2" charset="-78"/>
            </a:endParaRPr>
          </a:p>
        </p:txBody>
      </p:sp>
      <p:sp>
        <p:nvSpPr>
          <p:cNvPr id="3" name="Content Placeholder 2"/>
          <p:cNvSpPr>
            <a:spLocks noGrp="1"/>
          </p:cNvSpPr>
          <p:nvPr>
            <p:ph idx="1"/>
          </p:nvPr>
        </p:nvSpPr>
        <p:spPr>
          <a:xfrm>
            <a:off x="204716" y="1534742"/>
            <a:ext cx="10276765" cy="2232040"/>
          </a:xfrm>
        </p:spPr>
        <p:txBody>
          <a:bodyPr>
            <a:normAutofit/>
          </a:bodyPr>
          <a:lstStyle/>
          <a:p>
            <a:pPr lvl="0" algn="just" rtl="1"/>
            <a:r>
              <a:rPr lang="fa-IR" sz="2800" dirty="0">
                <a:cs typeface="B Traffic" panose="00000400000000000000" pitchFamily="2" charset="-78"/>
              </a:rPr>
              <a:t>هر چه سريع‌تر در </a:t>
            </a:r>
            <a:r>
              <a:rPr lang="fa-IR" sz="2800" dirty="0" err="1">
                <a:cs typeface="B Traffic" panose="00000400000000000000" pitchFamily="2" charset="-78"/>
              </a:rPr>
              <a:t>مکاني</a:t>
            </a:r>
            <a:r>
              <a:rPr lang="fa-IR" sz="2800" dirty="0">
                <a:cs typeface="B Traffic" panose="00000400000000000000" pitchFamily="2" charset="-78"/>
              </a:rPr>
              <a:t> امن </a:t>
            </a:r>
            <a:r>
              <a:rPr lang="fa-IR" sz="2800" dirty="0">
                <a:solidFill>
                  <a:srgbClr val="FF0000"/>
                </a:solidFill>
                <a:cs typeface="B Traffic" panose="00000400000000000000" pitchFamily="2" charset="-78"/>
              </a:rPr>
              <a:t>توقف کنید</a:t>
            </a:r>
            <a:r>
              <a:rPr lang="fa-IR" sz="2800" dirty="0">
                <a:cs typeface="B Traffic" panose="00000400000000000000" pitchFamily="2" charset="-78"/>
              </a:rPr>
              <a:t> (از توقف در </a:t>
            </a:r>
            <a:r>
              <a:rPr lang="fa-IR" sz="2800" dirty="0">
                <a:solidFill>
                  <a:srgbClr val="FF0000"/>
                </a:solidFill>
                <a:cs typeface="B Traffic" panose="00000400000000000000" pitchFamily="2" charset="-78"/>
              </a:rPr>
              <a:t>مجاورت</a:t>
            </a:r>
            <a:r>
              <a:rPr lang="fa-IR" sz="2800" dirty="0">
                <a:cs typeface="B Traffic" panose="00000400000000000000" pitchFamily="2" charset="-78"/>
              </a:rPr>
              <a:t> ساختمان‌ها‌، درختان، پل‌ها و تيرک‌هاي برق، تلفن و مانند آن </a:t>
            </a:r>
            <a:r>
              <a:rPr lang="fa-IR" sz="2800" dirty="0" err="1">
                <a:cs typeface="B Traffic" panose="00000400000000000000" pitchFamily="2" charset="-78"/>
              </a:rPr>
              <a:t>خودداري</a:t>
            </a:r>
            <a:r>
              <a:rPr lang="fa-IR" sz="2800" dirty="0">
                <a:cs typeface="B Traffic" panose="00000400000000000000" pitchFamily="2" charset="-78"/>
              </a:rPr>
              <a:t> کنید). بعد از توقف، </a:t>
            </a:r>
            <a:r>
              <a:rPr lang="fa-IR" sz="2800" dirty="0">
                <a:solidFill>
                  <a:srgbClr val="FF0000"/>
                </a:solidFill>
                <a:cs typeface="B Traffic" panose="00000400000000000000" pitchFamily="2" charset="-78"/>
              </a:rPr>
              <a:t>در داخل خودرو بمانید. </a:t>
            </a:r>
            <a:endParaRPr lang="en-US" sz="2800" b="1" dirty="0">
              <a:solidFill>
                <a:srgbClr val="FF0000"/>
              </a:solidFill>
              <a:cs typeface="B Traffic" panose="00000400000000000000" pitchFamily="2" charset="-78"/>
            </a:endParaRPr>
          </a:p>
          <a:p>
            <a:pPr algn="just" rtl="1"/>
            <a:r>
              <a:rPr lang="fa-IR" sz="2800" dirty="0" err="1">
                <a:cs typeface="B Traffic" panose="00000400000000000000" pitchFamily="2" charset="-78"/>
              </a:rPr>
              <a:t>زماني</a:t>
            </a:r>
            <a:r>
              <a:rPr lang="fa-IR" sz="2800" dirty="0">
                <a:cs typeface="B Traffic" panose="00000400000000000000" pitchFamily="2" charset="-78"/>
              </a:rPr>
              <a:t> که زلزله </a:t>
            </a:r>
            <a:r>
              <a:rPr lang="fa-IR" sz="2800" dirty="0" err="1">
                <a:cs typeface="B Traffic" panose="00000400000000000000" pitchFamily="2" charset="-78"/>
              </a:rPr>
              <a:t>پايان</a:t>
            </a:r>
            <a:r>
              <a:rPr lang="fa-IR" sz="2800" dirty="0">
                <a:cs typeface="B Traffic" panose="00000400000000000000" pitchFamily="2" charset="-78"/>
              </a:rPr>
              <a:t> يافت‌، با </a:t>
            </a:r>
            <a:r>
              <a:rPr lang="fa-IR" sz="2800" dirty="0" err="1">
                <a:cs typeface="B Traffic" panose="00000400000000000000" pitchFamily="2" charset="-78"/>
              </a:rPr>
              <a:t>احتياط</a:t>
            </a:r>
            <a:r>
              <a:rPr lang="fa-IR" sz="2800" dirty="0">
                <a:cs typeface="B Traffic" panose="00000400000000000000" pitchFamily="2" charset="-78"/>
              </a:rPr>
              <a:t> به راه خود ادامه دهید، اما از </a:t>
            </a:r>
            <a:r>
              <a:rPr lang="fa-IR" sz="2800" dirty="0">
                <a:solidFill>
                  <a:srgbClr val="FF0000"/>
                </a:solidFill>
                <a:cs typeface="B Traffic" panose="00000400000000000000" pitchFamily="2" charset="-78"/>
              </a:rPr>
              <a:t>پل‌ها و جاده‌هاي آسيب‌ديد‌ه </a:t>
            </a:r>
            <a:r>
              <a:rPr lang="fa-IR" sz="2800" dirty="0">
                <a:cs typeface="B Traffic" panose="00000400000000000000" pitchFamily="2" charset="-78"/>
              </a:rPr>
              <a:t>دوری کنید.</a:t>
            </a:r>
            <a:endParaRPr lang="en-US" sz="2800" dirty="0">
              <a:cs typeface="B Traffic" panose="00000400000000000000" pitchFamily="2" charset="-78"/>
            </a:endParaRPr>
          </a:p>
        </p:txBody>
      </p:sp>
      <p:pic>
        <p:nvPicPr>
          <p:cNvPr id="4" name="Content Placeholder 3" descr="React-During-Earthquake-www.koorook.com-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6412" y="3322264"/>
            <a:ext cx="4692277" cy="3474720"/>
          </a:xfrm>
          <a:prstGeom prst="rect">
            <a:avLst/>
          </a:prstGeom>
        </p:spPr>
      </p:pic>
    </p:spTree>
    <p:extLst>
      <p:ext uri="{BB962C8B-B14F-4D97-AF65-F5344CB8AC3E}">
        <p14:creationId xmlns:p14="http://schemas.microsoft.com/office/powerpoint/2010/main" val="3179674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
        <p:nvSpPr>
          <p:cNvPr id="6" name="Rectangle 5"/>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پناه‎گیری (حفاظت در مقابل خطرات)</a:t>
            </a:r>
            <a:endParaRPr lang="en-US" altLang="en-US" sz="2800" dirty="0">
              <a:solidFill>
                <a:schemeClr val="bg1"/>
              </a:solidFill>
              <a:latin typeface="+mj-lt"/>
              <a:ea typeface="+mj-ea"/>
              <a:cs typeface="B Titr" panose="00000700000000000000" pitchFamily="2" charset="-78"/>
            </a:endParaRPr>
          </a:p>
        </p:txBody>
      </p:sp>
      <p:pic>
        <p:nvPicPr>
          <p:cNvPr id="7" name="Picture 5" descr="G:\505nb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9805" y="3998031"/>
            <a:ext cx="3209279" cy="28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2hqqcu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9108" y="1524000"/>
            <a:ext cx="3054825" cy="24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505nb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3827" y="3933373"/>
            <a:ext cx="2992974" cy="291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21m96w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94286" y="1455991"/>
            <a:ext cx="2890726" cy="27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07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82137" y="1507725"/>
            <a:ext cx="1001745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fa-IR" altLang="en-US" sz="2800" b="1" u="sng" dirty="0">
                <a:solidFill>
                  <a:srgbClr val="134A69"/>
                </a:solidFill>
                <a:latin typeface="Helvetica Neue"/>
                <a:cs typeface="B Traffic" panose="00000400000000000000" pitchFamily="2" charset="-78"/>
                <a:hlinkClick r:id="rId2" tooltip="12."/>
              </a:rPr>
              <a:t>روش‎ برای پناه‌گیری</a:t>
            </a:r>
            <a:r>
              <a:rPr lang="fa-IR" altLang="en-US" sz="2800" b="1" dirty="0">
                <a:solidFill>
                  <a:srgbClr val="2C3E50"/>
                </a:solidFill>
                <a:latin typeface="Helvetica Neue"/>
                <a:cs typeface="B Traffic" panose="00000400000000000000" pitchFamily="2" charset="-78"/>
              </a:rPr>
              <a:t> هنگام وقو ع زلزله:</a:t>
            </a:r>
          </a:p>
          <a:p>
            <a:pPr algn="just">
              <a:spcBef>
                <a:spcPct val="0"/>
              </a:spcBef>
              <a:buFontTx/>
              <a:buNone/>
            </a:pPr>
            <a:endParaRPr lang="fa-IR" altLang="en-US" sz="2800" b="1" dirty="0">
              <a:cs typeface="B Traffic" panose="00000400000000000000" pitchFamily="2" charset="-78"/>
              <a:hlinkClick r:id="rId3" tooltip="13."/>
            </a:endParaRPr>
          </a:p>
          <a:p>
            <a:pPr algn="just">
              <a:spcBef>
                <a:spcPct val="0"/>
              </a:spcBef>
              <a:buNone/>
            </a:pPr>
            <a:r>
              <a:rPr lang="fa-IR" altLang="en-US" sz="2800" b="1" dirty="0">
                <a:cs typeface="B Traffic" panose="00000400000000000000" pitchFamily="2" charset="-78"/>
                <a:hlinkClick r:id="rId3" tooltip="13."/>
              </a:rPr>
              <a:t>روش حفاطت از سر:</a:t>
            </a:r>
            <a:r>
              <a:rPr lang="fa-IR" altLang="en-US" sz="2800" b="1" dirty="0">
                <a:cs typeface="B Traffic" panose="00000400000000000000" pitchFamily="2" charset="-78"/>
              </a:rPr>
              <a:t> </a:t>
            </a:r>
            <a:r>
              <a:rPr lang="en-US" altLang="en-US" sz="2800" dirty="0">
                <a:solidFill>
                  <a:srgbClr val="2C3E50"/>
                </a:solidFill>
                <a:latin typeface="Helvetica Neue"/>
                <a:cs typeface="+mj-cs"/>
              </a:rPr>
              <a:t>DCH ( Duck and Cover)</a:t>
            </a:r>
            <a:endParaRPr lang="fa-IR" altLang="en-US" sz="2800" b="1" dirty="0">
              <a:cs typeface="+mj-cs"/>
            </a:endParaRPr>
          </a:p>
          <a:p>
            <a:pPr algn="just">
              <a:spcBef>
                <a:spcPct val="0"/>
              </a:spcBef>
            </a:pPr>
            <a:r>
              <a:rPr lang="en-US" altLang="en-US" sz="2800" dirty="0">
                <a:solidFill>
                  <a:srgbClr val="2C3E50"/>
                </a:solidFill>
                <a:latin typeface="Helvetica Neue"/>
                <a:cs typeface="B Traffic" panose="00000400000000000000" pitchFamily="2" charset="-78"/>
              </a:rPr>
              <a:t> (</a:t>
            </a:r>
            <a:r>
              <a:rPr lang="fa-IR" altLang="en-US" sz="2800" dirty="0">
                <a:solidFill>
                  <a:srgbClr val="2C3E50"/>
                </a:solidFill>
                <a:latin typeface="Helvetica Neue"/>
                <a:cs typeface="B Traffic" panose="00000400000000000000" pitchFamily="2" charset="-78"/>
              </a:rPr>
              <a:t> افتادن و خیز برداشتن: </a:t>
            </a:r>
            <a:r>
              <a:rPr lang="en-US" altLang="en-US" sz="2800" dirty="0">
                <a:solidFill>
                  <a:srgbClr val="2C3E50"/>
                </a:solidFill>
                <a:latin typeface="Helvetica Neue"/>
                <a:cs typeface="B Traffic" panose="00000400000000000000" pitchFamily="2" charset="-78"/>
              </a:rPr>
              <a:t>Drop</a:t>
            </a:r>
            <a:endParaRPr lang="fa-IR" altLang="en-US" sz="2800" dirty="0">
              <a:solidFill>
                <a:srgbClr val="2C3E50"/>
              </a:solidFill>
              <a:latin typeface="Helvetica Neue"/>
              <a:cs typeface="B Traffic" panose="00000400000000000000" pitchFamily="2" charset="-78"/>
            </a:endParaRPr>
          </a:p>
          <a:p>
            <a:pPr algn="just">
              <a:spcBef>
                <a:spcPct val="0"/>
              </a:spcBef>
            </a:pPr>
            <a:r>
              <a:rPr lang="en-US" altLang="en-US" sz="2800" dirty="0">
                <a:solidFill>
                  <a:srgbClr val="2C3E50"/>
                </a:solidFill>
                <a:latin typeface="Helvetica Neue"/>
                <a:cs typeface="B Traffic" panose="00000400000000000000" pitchFamily="2" charset="-78"/>
              </a:rPr>
              <a:t> (</a:t>
            </a:r>
            <a:r>
              <a:rPr lang="fa-IR" altLang="en-US" sz="2800" dirty="0">
                <a:solidFill>
                  <a:srgbClr val="2C3E50"/>
                </a:solidFill>
                <a:latin typeface="Helvetica Neue"/>
                <a:cs typeface="B Traffic" panose="00000400000000000000" pitchFamily="2" charset="-78"/>
              </a:rPr>
              <a:t> پناه‎گیری: </a:t>
            </a:r>
            <a:r>
              <a:rPr lang="en-US" altLang="en-US" sz="2800" dirty="0">
                <a:solidFill>
                  <a:srgbClr val="2C3E50"/>
                </a:solidFill>
                <a:latin typeface="Helvetica Neue"/>
                <a:cs typeface="B Traffic" panose="00000400000000000000" pitchFamily="2" charset="-78"/>
              </a:rPr>
              <a:t> </a:t>
            </a:r>
            <a:r>
              <a:rPr lang="en-US" altLang="en-US" sz="2800" dirty="0">
                <a:solidFill>
                  <a:srgbClr val="2C3E50"/>
                </a:solidFill>
                <a:latin typeface="Helvetica Neue"/>
                <a:cs typeface="+mj-cs"/>
              </a:rPr>
              <a:t>Cover</a:t>
            </a:r>
            <a:endParaRPr lang="fa-IR" altLang="en-US" sz="2800" dirty="0">
              <a:solidFill>
                <a:srgbClr val="2C3E50"/>
              </a:solidFill>
              <a:latin typeface="Helvetica Neue"/>
              <a:cs typeface="+mj-cs"/>
            </a:endParaRPr>
          </a:p>
          <a:p>
            <a:pPr algn="just">
              <a:spcBef>
                <a:spcPct val="0"/>
              </a:spcBef>
            </a:pPr>
            <a:r>
              <a:rPr lang="en-US" altLang="en-US" sz="2800" dirty="0">
                <a:solidFill>
                  <a:srgbClr val="2C3E50"/>
                </a:solidFill>
                <a:latin typeface="Helvetica Neue"/>
                <a:cs typeface="B Traffic" panose="00000400000000000000" pitchFamily="2" charset="-78"/>
              </a:rPr>
              <a:t>(</a:t>
            </a:r>
            <a:r>
              <a:rPr lang="fa-IR" altLang="en-US" sz="2800" dirty="0">
                <a:solidFill>
                  <a:srgbClr val="2C3E50"/>
                </a:solidFill>
                <a:latin typeface="Helvetica Neue"/>
                <a:cs typeface="B Traffic" panose="00000400000000000000" pitchFamily="2" charset="-78"/>
              </a:rPr>
              <a:t> صبر کردن تا اتمام تكان‏های زلزله: </a:t>
            </a:r>
            <a:r>
              <a:rPr lang="en-US" altLang="en-US" sz="2800" dirty="0">
                <a:solidFill>
                  <a:srgbClr val="2C3E50"/>
                </a:solidFill>
                <a:latin typeface="Helvetica Neue"/>
                <a:cs typeface="B Traffic" panose="00000400000000000000" pitchFamily="2" charset="-78"/>
              </a:rPr>
              <a:t> </a:t>
            </a:r>
            <a:r>
              <a:rPr lang="en-US" altLang="en-US" sz="2800" dirty="0">
                <a:solidFill>
                  <a:srgbClr val="2C3E50"/>
                </a:solidFill>
                <a:latin typeface="Helvetica Neue"/>
                <a:cs typeface="+mj-cs"/>
              </a:rPr>
              <a:t>Hold on</a:t>
            </a:r>
            <a:endParaRPr lang="fa-IR" altLang="en-US" sz="2800" dirty="0">
              <a:solidFill>
                <a:srgbClr val="2C3E50"/>
              </a:solidFill>
              <a:latin typeface="Helvetica Neue"/>
              <a:cs typeface="+mj-cs"/>
            </a:endParaRPr>
          </a:p>
          <a:p>
            <a:pPr algn="just">
              <a:lnSpc>
                <a:spcPct val="150000"/>
              </a:lnSpc>
              <a:spcBef>
                <a:spcPct val="0"/>
              </a:spcBef>
              <a:buFontTx/>
              <a:buNone/>
            </a:pPr>
            <a:r>
              <a:rPr lang="fa-IR" altLang="en-US" sz="2800" dirty="0">
                <a:cs typeface="B Traffic" panose="00000400000000000000" pitchFamily="2" charset="-78"/>
              </a:rPr>
              <a:t>در این روش به افراد توصیه میشود در زمان زلزله برای حفظ تعادل خود بلافاصله به سمت محل پناه گیری خیز برداشته، سپس به سرعت در مكان مناسبی (مانند زیر میز محكم، گو شه دیوار داخلی) پناه گرفته و از سر و گردن خود محافظت کنند و تا اتمام لرزش های زمین در این وضعیت باقی بمانند.</a:t>
            </a:r>
          </a:p>
        </p:txBody>
      </p:sp>
      <p:sp>
        <p:nvSpPr>
          <p:cNvPr id="6" name="Rectangle 5"/>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پناه‎گیری (حفاظت در مقابل خطرات)</a:t>
            </a:r>
            <a:endParaRPr lang="en-US" altLang="en-US" sz="2800" dirty="0">
              <a:solidFill>
                <a:schemeClr val="bg1"/>
              </a:solidFill>
              <a:latin typeface="+mj-lt"/>
              <a:ea typeface="+mj-ea"/>
              <a:cs typeface="B Titr" panose="00000700000000000000" pitchFamily="2" charset="-78"/>
            </a:endParaRPr>
          </a:p>
        </p:txBody>
      </p:sp>
      <p:sp>
        <p:nvSpPr>
          <p:cNvPr id="7" name="Rounded Rectangle 6"/>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109691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382" y="268224"/>
            <a:ext cx="9323338" cy="1012670"/>
          </a:xfrm>
        </p:spPr>
        <p:txBody>
          <a:bodyPr>
            <a:normAutofit/>
          </a:bodyPr>
          <a:lstStyle/>
          <a:p>
            <a:pPr algn="r" rtl="1"/>
            <a:r>
              <a:rPr lang="fa-IR" sz="3200" dirty="0">
                <a:solidFill>
                  <a:srgbClr val="FFFF00"/>
                </a:solidFill>
                <a:cs typeface="B Titr" panose="00000700000000000000" pitchFamily="2" charset="-78"/>
              </a:rPr>
              <a:t>ارزیابی خطر سازه‎ای</a:t>
            </a:r>
            <a:endParaRPr lang="en-US" sz="3200" dirty="0">
              <a:solidFill>
                <a:srgbClr val="FFFF00"/>
              </a:solidFill>
              <a:cs typeface="B Titr" panose="00000700000000000000" pitchFamily="2" charset="-78"/>
            </a:endParaRPr>
          </a:p>
        </p:txBody>
      </p:sp>
      <p:sp>
        <p:nvSpPr>
          <p:cNvPr id="4" name="Rectangle 3">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2146467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12961" y="1677521"/>
            <a:ext cx="8229600" cy="639763"/>
          </a:xfrm>
        </p:spPr>
        <p:txBody>
          <a:bodyPr>
            <a:normAutofit/>
          </a:bodyPr>
          <a:lstStyle/>
          <a:p>
            <a:pPr algn="r" rtl="1" eaLnBrk="1" hangingPunct="1"/>
            <a:r>
              <a:rPr lang="fa-IR" altLang="en-US" sz="3200" b="1" dirty="0">
                <a:cs typeface="B Traffic" panose="00000400000000000000" pitchFamily="2" charset="-78"/>
              </a:rPr>
              <a:t>پناه‌گیری </a:t>
            </a:r>
            <a:r>
              <a:rPr lang="en-US" altLang="en-US" sz="3200" b="1" dirty="0">
                <a:cs typeface="B Traffic" panose="00000400000000000000" pitchFamily="2" charset="-78"/>
              </a:rPr>
              <a:t>DCH</a:t>
            </a:r>
          </a:p>
        </p:txBody>
      </p:sp>
      <p:pic>
        <p:nvPicPr>
          <p:cNvPr id="9"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3906" y="2760806"/>
            <a:ext cx="9144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پناه‎گیری (حفاظت در مقابل خطرات)</a:t>
            </a:r>
            <a:endParaRPr lang="en-US" altLang="en-US" sz="2800" dirty="0">
              <a:solidFill>
                <a:schemeClr val="bg1"/>
              </a:solidFill>
              <a:latin typeface="+mj-lt"/>
              <a:ea typeface="+mj-ea"/>
              <a:cs typeface="B Titr" panose="00000700000000000000" pitchFamily="2" charset="-78"/>
            </a:endParaRPr>
          </a:p>
        </p:txBody>
      </p:sp>
      <p:sp>
        <p:nvSpPr>
          <p:cNvPr id="11" name="Rounded Rectangle 10"/>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310339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6884" y="1508251"/>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798" y="1508251"/>
            <a:ext cx="3383280" cy="27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 Ø¹ÙØª ÙÙÙØ¹ Ø²ÙØ²ÙÙ, ÙÚ©Ø§Øª Ø§ÛÙÙÛ ÙÙÚ¯Ø§Ù ÙÙÙØ¹ Ø²ÙØ²ÙÙ"/>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9798" y="4512161"/>
            <a:ext cx="3383280" cy="2342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 Ø¹ÙØª ÙÙÙØ¹ Ø²ÙØ²ÙÙ, ÙÚ©Ø§Øª Ø§ÛÙÙÛ ÙÙÚ¯Ø§Ù ÙÙÙØ¹ Ø²ÙØ²ÙÙ"/>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46884" y="4612521"/>
            <a:ext cx="4114800" cy="2242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پناه‎گیری (حفاظت در مقابل خطرات)</a:t>
            </a:r>
            <a:endParaRPr lang="en-US" altLang="en-US" sz="2800" dirty="0">
              <a:solidFill>
                <a:schemeClr val="bg1"/>
              </a:solidFill>
              <a:latin typeface="+mj-lt"/>
              <a:ea typeface="+mj-ea"/>
              <a:cs typeface="B Titr" panose="00000700000000000000" pitchFamily="2" charset="-78"/>
            </a:endParaRPr>
          </a:p>
        </p:txBody>
      </p:sp>
      <p:sp>
        <p:nvSpPr>
          <p:cNvPr id="10" name="Rounded Rectangle 9"/>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137279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82890" y="1473963"/>
            <a:ext cx="4387754" cy="261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drop cover hol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2890" y="4269550"/>
            <a:ext cx="4401402" cy="263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stretch>
            <a:fillRect/>
          </a:stretch>
        </p:blipFill>
        <p:spPr>
          <a:xfrm>
            <a:off x="5732884" y="1460315"/>
            <a:ext cx="4754880" cy="5454693"/>
          </a:xfrm>
          <a:prstGeom prst="rect">
            <a:avLst/>
          </a:prstGeom>
        </p:spPr>
      </p:pic>
      <p:sp>
        <p:nvSpPr>
          <p:cNvPr id="8" name="Rectangle 7"/>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پناه‎گیری (حفاظت در مقابل خطرات)</a:t>
            </a:r>
            <a:endParaRPr lang="en-US" altLang="en-US" sz="2800" dirty="0">
              <a:solidFill>
                <a:schemeClr val="bg1"/>
              </a:solidFill>
              <a:latin typeface="+mj-lt"/>
              <a:ea typeface="+mj-ea"/>
              <a:cs typeface="B Titr" panose="00000700000000000000" pitchFamily="2" charset="-78"/>
            </a:endParaRPr>
          </a:p>
        </p:txBody>
      </p:sp>
      <p:sp>
        <p:nvSpPr>
          <p:cNvPr id="9" name="Rounded Rectangle 8"/>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4189498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sp>
        <p:nvSpPr>
          <p:cNvPr id="6" name="Rectangle 3"/>
          <p:cNvSpPr txBox="1">
            <a:spLocks noChangeArrowheads="1"/>
          </p:cNvSpPr>
          <p:nvPr/>
        </p:nvSpPr>
        <p:spPr>
          <a:xfrm>
            <a:off x="2538484" y="2081296"/>
            <a:ext cx="7627348" cy="4223970"/>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88900" indent="-4763" algn="just" rtl="1">
              <a:lnSpc>
                <a:spcPct val="150000"/>
              </a:lnSpc>
              <a:buFont typeface="Arial" panose="020B0604020202020204" pitchFamily="34" charset="0"/>
              <a:buNone/>
            </a:pPr>
            <a:r>
              <a:rPr lang="fa-IR" altLang="zh-CN" sz="2800" b="1" dirty="0">
                <a:cs typeface="B Traffic" panose="00000400000000000000" pitchFamily="2" charset="-78"/>
              </a:rPr>
              <a:t>ـ تخليه فوري از محل خطر،</a:t>
            </a:r>
          </a:p>
          <a:p>
            <a:pPr marL="88900" indent="-4763" algn="just" rtl="1">
              <a:lnSpc>
                <a:spcPct val="150000"/>
              </a:lnSpc>
              <a:buFont typeface="Arial" panose="020B0604020202020204" pitchFamily="34" charset="0"/>
              <a:buNone/>
            </a:pPr>
            <a:r>
              <a:rPr lang="fa-IR" altLang="zh-CN" sz="2800" b="1" dirty="0">
                <a:cs typeface="B Traffic" panose="00000400000000000000" pitchFamily="2" charset="-78"/>
              </a:rPr>
              <a:t>ـ تخليه منظم،</a:t>
            </a:r>
          </a:p>
          <a:p>
            <a:pPr marL="88900" indent="-4763" algn="just" rtl="1">
              <a:lnSpc>
                <a:spcPct val="150000"/>
              </a:lnSpc>
              <a:buFont typeface="Arial" panose="020B0604020202020204" pitchFamily="34" charset="0"/>
              <a:buNone/>
            </a:pPr>
            <a:r>
              <a:rPr lang="fa-IR" altLang="zh-CN" sz="2800" b="1" dirty="0">
                <a:cs typeface="B Traffic" panose="00000400000000000000" pitchFamily="2" charset="-78"/>
              </a:rPr>
              <a:t>ـ تخليه ايمن ساكنين ساختمان،</a:t>
            </a:r>
          </a:p>
          <a:p>
            <a:pPr marL="88900" indent="-4763" algn="just" rtl="1">
              <a:lnSpc>
                <a:spcPct val="150000"/>
              </a:lnSpc>
              <a:buFont typeface="Arial" panose="020B0604020202020204" pitchFamily="34" charset="0"/>
              <a:buNone/>
            </a:pPr>
            <a:r>
              <a:rPr lang="fa-IR" altLang="zh-CN" sz="2800" b="1" dirty="0">
                <a:cs typeface="B Traffic" panose="00000400000000000000" pitchFamily="2" charset="-78"/>
              </a:rPr>
              <a:t>ـ خروج تجهيزات، اسناد و مدارك مهم </a:t>
            </a:r>
          </a:p>
          <a:p>
            <a:pPr marL="88900" indent="-4763" algn="just" rtl="1">
              <a:lnSpc>
                <a:spcPct val="150000"/>
              </a:lnSpc>
              <a:buFont typeface="Arial" panose="020B0604020202020204" pitchFamily="34" charset="0"/>
              <a:buNone/>
            </a:pPr>
            <a:r>
              <a:rPr lang="fa-IR" altLang="zh-CN" sz="2800" b="1" dirty="0">
                <a:cs typeface="B Traffic" panose="00000400000000000000" pitchFamily="2" charset="-78"/>
              </a:rPr>
              <a:t>در شرايط و مواقع اضطراري به محل امن مي باشد.</a:t>
            </a:r>
            <a:endParaRPr lang="fa-IR" altLang="en-US" sz="2800" b="1" dirty="0">
              <a:cs typeface="B Traffic" panose="00000400000000000000" pitchFamily="2" charset="-78"/>
            </a:endParaRPr>
          </a:p>
        </p:txBody>
      </p:sp>
      <p:pic>
        <p:nvPicPr>
          <p:cNvPr id="8" name="Picture 11" descr="pe01528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3715" y="2126800"/>
            <a:ext cx="2451511" cy="277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2058480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idx="1"/>
          </p:nvPr>
        </p:nvSpPr>
        <p:spPr>
          <a:xfrm>
            <a:off x="218364" y="1566816"/>
            <a:ext cx="10235821" cy="826320"/>
          </a:xfrm>
        </p:spPr>
        <p:txBody>
          <a:bodyPr>
            <a:normAutofit/>
          </a:bodyPr>
          <a:lstStyle/>
          <a:p>
            <a:pPr marL="0" indent="0" algn="r" rtl="1">
              <a:buNone/>
              <a:defRPr/>
            </a:pPr>
            <a:r>
              <a:rPr lang="fa-IR" sz="2800" dirty="0">
                <a:cs typeface="B Traffic" panose="00000400000000000000" pitchFamily="2" charset="-78"/>
              </a:rPr>
              <a:t>چگونه مسيرها و خروجي هاي تخليه را بايد پیدا یا ايجاد كنيد؟</a:t>
            </a:r>
            <a:endParaRPr lang="en-US" sz="2800" dirty="0">
              <a:cs typeface="B Traffic" panose="00000400000000000000" pitchFamily="2" charset="-78"/>
            </a:endParaRPr>
          </a:p>
        </p:txBody>
      </p:sp>
      <p:sp>
        <p:nvSpPr>
          <p:cNvPr id="6" name="Rectangle 5"/>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sp>
        <p:nvSpPr>
          <p:cNvPr id="8" name="Rectangle 7"/>
          <p:cNvSpPr/>
          <p:nvPr/>
        </p:nvSpPr>
        <p:spPr>
          <a:xfrm>
            <a:off x="191068" y="2229638"/>
            <a:ext cx="10222173" cy="4401205"/>
          </a:xfrm>
          <a:prstGeom prst="rect">
            <a:avLst/>
          </a:prstGeom>
        </p:spPr>
        <p:txBody>
          <a:bodyPr wrap="square">
            <a:spAutoFit/>
          </a:bodyPr>
          <a:lstStyle/>
          <a:p>
            <a:pPr algn="r" rtl="1"/>
            <a:r>
              <a:rPr lang="fa-IR" altLang="en-US" sz="2800" dirty="0">
                <a:cs typeface="B Traffic" panose="00000400000000000000" pitchFamily="2" charset="-78"/>
              </a:rPr>
              <a:t>هنگام آماده‌سازي طرح عمليات اضطراري، مسير ها و خروجي هاي اوليه و ثانويه تخليه را تعيين كنيد. </a:t>
            </a:r>
            <a:br>
              <a:rPr lang="fa-IR" altLang="en-US" sz="2800" dirty="0">
                <a:cs typeface="B Traffic" panose="00000400000000000000" pitchFamily="2" charset="-78"/>
              </a:rPr>
            </a:br>
            <a:r>
              <a:rPr lang="fa-IR" altLang="en-US" sz="2800" dirty="0">
                <a:cs typeface="B Traffic" panose="00000400000000000000" pitchFamily="2" charset="-78"/>
              </a:rPr>
              <a:t>اطمينان كسب كنيد كه مسيرهاي تخليه وخروجي هاي اضطراري با این  شرايط وجود دارند:</a:t>
            </a:r>
            <a:br>
              <a:rPr lang="fa-IR" altLang="en-US" sz="2800" dirty="0">
                <a:cs typeface="B Traffic" panose="00000400000000000000" pitchFamily="2" charset="-78"/>
              </a:rPr>
            </a:br>
            <a:r>
              <a:rPr lang="fa-IR" sz="2800" dirty="0">
                <a:cs typeface="B Traffic" panose="00000400000000000000" pitchFamily="2" charset="-78"/>
              </a:rPr>
              <a:t>علامت‌گذاري واضح و روشنايي مناسب</a:t>
            </a:r>
            <a:br>
              <a:rPr lang="en-US" sz="2800" dirty="0">
                <a:cs typeface="B Traffic" panose="00000400000000000000" pitchFamily="2" charset="-78"/>
              </a:rPr>
            </a:br>
            <a:r>
              <a:rPr lang="fa-IR" sz="2800" dirty="0">
                <a:solidFill>
                  <a:srgbClr val="FF0000"/>
                </a:solidFill>
                <a:cs typeface="B Traffic" panose="00000400000000000000" pitchFamily="2" charset="-78"/>
              </a:rPr>
              <a:t>فضاي كافي براي جا دادن افراد يا پرسنل تخليه شده</a:t>
            </a:r>
            <a:br>
              <a:rPr lang="en-US" sz="2800" dirty="0">
                <a:solidFill>
                  <a:srgbClr val="FF0000"/>
                </a:solidFill>
                <a:cs typeface="B Traffic" panose="00000400000000000000" pitchFamily="2" charset="-78"/>
              </a:rPr>
            </a:br>
            <a:r>
              <a:rPr lang="fa-IR" sz="2800" dirty="0">
                <a:cs typeface="B Traffic" panose="00000400000000000000" pitchFamily="2" charset="-78"/>
              </a:rPr>
              <a:t>تميز و عاري از آشغال و وسايل اضافه</a:t>
            </a:r>
            <a:br>
              <a:rPr lang="en-US" sz="2800" dirty="0">
                <a:cs typeface="B Traffic" panose="00000400000000000000" pitchFamily="2" charset="-78"/>
              </a:rPr>
            </a:br>
            <a:r>
              <a:rPr lang="fa-IR" sz="2800" dirty="0">
                <a:solidFill>
                  <a:srgbClr val="FF0000"/>
                </a:solidFill>
                <a:cs typeface="B Traffic" panose="00000400000000000000" pitchFamily="2" charset="-78"/>
              </a:rPr>
              <a:t>عدم ايجاد خطر اضافه براي افراد يا پرسنل تخليه شده</a:t>
            </a:r>
            <a:br>
              <a:rPr lang="en-US" sz="2800" dirty="0">
                <a:solidFill>
                  <a:srgbClr val="FF0000"/>
                </a:solidFill>
                <a:cs typeface="B Traffic" panose="00000400000000000000" pitchFamily="2" charset="-78"/>
              </a:rPr>
            </a:br>
            <a:r>
              <a:rPr lang="fa-IR" sz="2800" dirty="0">
                <a:cs typeface="B Traffic" panose="00000400000000000000" pitchFamily="2" charset="-78"/>
              </a:rPr>
              <a:t>اگر نقشه‌هايي را آماده كرديد كه مسيرها و خروجي هاي تخليه را نشان مي‎دهند، آن‌ها را در جايي در معرض ديد افراد قرار دهيد.</a:t>
            </a:r>
            <a:endParaRPr lang="en-US" sz="2800" dirty="0">
              <a:cs typeface="B Traffic" panose="00000400000000000000" pitchFamily="2" charset="-78"/>
            </a:endParaRPr>
          </a:p>
        </p:txBody>
      </p:sp>
      <p:sp>
        <p:nvSpPr>
          <p:cNvPr id="9" name="Rounded Rectangle 8"/>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4061571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4447" y="1569492"/>
            <a:ext cx="9144000" cy="512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own Arrow 6"/>
          <p:cNvSpPr>
            <a:spLocks noChangeArrowheads="1"/>
          </p:cNvSpPr>
          <p:nvPr/>
        </p:nvSpPr>
        <p:spPr bwMode="auto">
          <a:xfrm rot="12454310">
            <a:off x="1381892" y="2107238"/>
            <a:ext cx="408271" cy="934782"/>
          </a:xfrm>
          <a:prstGeom prst="downArrow">
            <a:avLst>
              <a:gd name="adj1" fmla="val 50000"/>
              <a:gd name="adj2" fmla="val 50003"/>
            </a:avLst>
          </a:prstGeom>
          <a:solidFill>
            <a:srgbClr val="FF0000"/>
          </a:solidFill>
          <a:ln w="9525" algn="ctr">
            <a:solidFill>
              <a:srgbClr val="FFFF00"/>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Down Arrow 7"/>
          <p:cNvSpPr>
            <a:spLocks noChangeArrowheads="1"/>
          </p:cNvSpPr>
          <p:nvPr/>
        </p:nvSpPr>
        <p:spPr bwMode="auto">
          <a:xfrm rot="12454310">
            <a:off x="8881087" y="4548482"/>
            <a:ext cx="408271" cy="934782"/>
          </a:xfrm>
          <a:prstGeom prst="downArrow">
            <a:avLst>
              <a:gd name="adj1" fmla="val 50000"/>
              <a:gd name="adj2" fmla="val 50003"/>
            </a:avLst>
          </a:prstGeom>
          <a:solidFill>
            <a:srgbClr val="FF0000"/>
          </a:solidFill>
          <a:ln w="9525" algn="ctr">
            <a:solidFill>
              <a:srgbClr val="FFFF00"/>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Down Arrow 8"/>
          <p:cNvSpPr>
            <a:spLocks noChangeArrowheads="1"/>
          </p:cNvSpPr>
          <p:nvPr/>
        </p:nvSpPr>
        <p:spPr bwMode="auto">
          <a:xfrm rot="16602061">
            <a:off x="4553488" y="5535912"/>
            <a:ext cx="305086" cy="1250939"/>
          </a:xfrm>
          <a:prstGeom prst="downArrow">
            <a:avLst>
              <a:gd name="adj1" fmla="val 50000"/>
              <a:gd name="adj2" fmla="val 50003"/>
            </a:avLst>
          </a:prstGeom>
          <a:solidFill>
            <a:srgbClr val="FF0000"/>
          </a:solidFill>
          <a:ln w="9525" algn="ctr">
            <a:solidFill>
              <a:srgbClr val="FFFF00"/>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Rectangle 16"/>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sp>
        <p:nvSpPr>
          <p:cNvPr id="18" name="Rounded Rectangle 17"/>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2756896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18100" y="1616247"/>
            <a:ext cx="3583032" cy="523220"/>
          </a:xfrm>
          <a:prstGeom prst="rect">
            <a:avLst/>
          </a:prstGeom>
        </p:spPr>
        <p:txBody>
          <a:bodyPr wrap="none">
            <a:spAutoFit/>
          </a:bodyPr>
          <a:lstStyle/>
          <a:p>
            <a:pPr algn="just" rtl="1"/>
            <a:r>
              <a:rPr lang="fa-IR" altLang="en-US" sz="2800" dirty="0">
                <a:cs typeface="B Traffic" panose="00000400000000000000" pitchFamily="2" charset="-78"/>
              </a:rPr>
              <a:t>علایم راهنما و هشدارخروج</a:t>
            </a:r>
            <a:endParaRPr lang="en-US" sz="2800" dirty="0">
              <a:cs typeface="B Traffic" panose="00000400000000000000" pitchFamily="2" charset="-78"/>
            </a:endParaRPr>
          </a:p>
        </p:txBody>
      </p:sp>
      <p:sp>
        <p:nvSpPr>
          <p:cNvPr id="6" name="Rectangle 5"/>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pic>
        <p:nvPicPr>
          <p:cNvPr id="7" name="Picture 2" descr="Image result for emergency evacu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8225" y="1548657"/>
            <a:ext cx="3760107"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result for emergency evacu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5514" y="2274119"/>
            <a:ext cx="2657475" cy="26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mage result for emergency evacu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7026" y="5227101"/>
            <a:ext cx="6766560" cy="165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s://encrypted-tbn0.gstatic.com/images?q=tbn:ANd9GcRFOV76oA_KbE5MKKJ8oOGJdtiR04IE0ZBntG2BWpl18TS88J8blQ"/>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63414" y="4931595"/>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08777" y="3743217"/>
            <a:ext cx="2805403" cy="1318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exi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3449" y="3650012"/>
            <a:ext cx="3038475" cy="150495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3458247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61642" y="1507064"/>
            <a:ext cx="5118709" cy="400110"/>
          </a:xfrm>
          <a:prstGeom prst="rect">
            <a:avLst/>
          </a:prstGeom>
        </p:spPr>
        <p:txBody>
          <a:bodyPr wrap="none">
            <a:spAutoFit/>
          </a:bodyPr>
          <a:lstStyle/>
          <a:p>
            <a:pPr algn="just" rtl="1"/>
            <a:r>
              <a:rPr lang="fa-IR" sz="2000" b="1" dirty="0">
                <a:cs typeface="B Traffic" panose="00000400000000000000" pitchFamily="2" charset="-78"/>
              </a:rPr>
              <a:t>پس از تخليه، چگونه بايد افراد را سرشماري كنيد؟ </a:t>
            </a:r>
            <a:endParaRPr lang="en-US" sz="2000" dirty="0">
              <a:cs typeface="B Traffic" panose="00000400000000000000" pitchFamily="2" charset="-78"/>
            </a:endParaRPr>
          </a:p>
        </p:txBody>
      </p:sp>
      <p:sp>
        <p:nvSpPr>
          <p:cNvPr id="6" name="Rectangle 5"/>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sp>
        <p:nvSpPr>
          <p:cNvPr id="7" name="Rectangle 6"/>
          <p:cNvSpPr/>
          <p:nvPr/>
        </p:nvSpPr>
        <p:spPr>
          <a:xfrm>
            <a:off x="3744686" y="1907174"/>
            <a:ext cx="2641600" cy="1446550"/>
          </a:xfrm>
          <a:prstGeom prst="rect">
            <a:avLst/>
          </a:prstGeom>
        </p:spPr>
        <p:txBody>
          <a:bodyPr wrap="square">
            <a:spAutoFit/>
          </a:bodyPr>
          <a:lstStyle/>
          <a:p>
            <a:pPr algn="ctr" rtl="1"/>
            <a:r>
              <a:rPr lang="fa-IR" sz="4400" dirty="0">
                <a:solidFill>
                  <a:srgbClr val="FF0000"/>
                </a:solidFill>
                <a:cs typeface="B Traffic" panose="00000400000000000000" pitchFamily="2" charset="-78"/>
              </a:rPr>
              <a:t>تعیین</a:t>
            </a:r>
          </a:p>
          <a:p>
            <a:pPr algn="ctr" rtl="1"/>
            <a:r>
              <a:rPr lang="fa-IR" sz="4400" dirty="0">
                <a:solidFill>
                  <a:srgbClr val="FF0000"/>
                </a:solidFill>
                <a:cs typeface="B Traffic" panose="00000400000000000000" pitchFamily="2" charset="-78"/>
              </a:rPr>
              <a:t>نقطه تجمع</a:t>
            </a:r>
            <a:endParaRPr lang="en-US" sz="4400" dirty="0">
              <a:solidFill>
                <a:srgbClr val="FF0000"/>
              </a:solidFill>
              <a:cs typeface="B Traffic" panose="00000400000000000000" pitchFamily="2" charset="-78"/>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804" y="3883408"/>
            <a:ext cx="2743200" cy="274320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049" y="4266941"/>
            <a:ext cx="2194560" cy="263215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84686" y="4267200"/>
            <a:ext cx="1785257" cy="254000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2980" y="3875473"/>
            <a:ext cx="1780785" cy="237744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808" y="1532887"/>
            <a:ext cx="3607001" cy="182880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3117" y="2107229"/>
            <a:ext cx="1737360" cy="1737360"/>
          </a:xfrm>
          <a:prstGeom prst="rect">
            <a:avLst/>
          </a:prstGeom>
        </p:spPr>
      </p:pic>
      <p:sp>
        <p:nvSpPr>
          <p:cNvPr id="14" name="Rounded Rectangle 13"/>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263489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9361" y="1586426"/>
            <a:ext cx="6864824" cy="4832092"/>
          </a:xfrm>
          <a:prstGeom prst="rect">
            <a:avLst/>
          </a:prstGeom>
        </p:spPr>
        <p:txBody>
          <a:bodyPr wrap="square">
            <a:spAutoFit/>
          </a:bodyPr>
          <a:lstStyle/>
          <a:p>
            <a:pPr marL="287338" indent="-273050" algn="just" rtl="1"/>
            <a:r>
              <a:rPr lang="fa-IR" altLang="en-US" sz="2800" dirty="0">
                <a:cs typeface="B Traffic" panose="00000400000000000000" pitchFamily="2" charset="-78"/>
              </a:rPr>
              <a:t>1. تعيين محلي براي جمع شدن افراد، </a:t>
            </a:r>
          </a:p>
          <a:p>
            <a:pPr marL="287338" indent="-273050" algn="just" rtl="1"/>
            <a:r>
              <a:rPr lang="fa-IR" altLang="en-US" sz="2800" dirty="0">
                <a:solidFill>
                  <a:srgbClr val="262673"/>
                </a:solidFill>
                <a:cs typeface="B Traffic" panose="00000400000000000000" pitchFamily="2" charset="-78"/>
              </a:rPr>
              <a:t>2. پس از تخليه کامل سرشماري را انجام دهيد. نام و آخرين مكان حضور افرادي را كه در سرشماري قيد نشده‎اند را فوراً به مأًموران مسئول ارائه دهيد. </a:t>
            </a:r>
          </a:p>
          <a:p>
            <a:pPr marL="287338" indent="-273050" algn="just" rtl="1"/>
            <a:r>
              <a:rPr lang="fa-IR" altLang="en-US" sz="2800" dirty="0">
                <a:cs typeface="B Traffic" panose="00000400000000000000" pitchFamily="2" charset="-78"/>
              </a:rPr>
              <a:t>3. شيوه‎اي را براي سرشماري ساير افراد غير از كاركنان و همسايگان، مانند مراجعان، مشتريان و ميهمانان ايجاد كنيد. </a:t>
            </a:r>
          </a:p>
          <a:p>
            <a:pPr marL="287338" indent="-273050" algn="just" rtl="1"/>
            <a:r>
              <a:rPr lang="fa-IR" altLang="en-US" sz="2800" dirty="0">
                <a:solidFill>
                  <a:srgbClr val="262673"/>
                </a:solidFill>
                <a:cs typeface="B Traffic" panose="00000400000000000000" pitchFamily="2" charset="-78"/>
              </a:rPr>
              <a:t>4. شيوه‎هايي را براي تخليه بيشتر در زمان گسترش حوادث ايجاد كنيد. اين كار مي‎تواند شامل فرستادن افراد به محل‎هايي ديگر و نيز كارمندان به منزل باشد. </a:t>
            </a:r>
            <a:endParaRPr lang="en-US" altLang="en-US" sz="2800" dirty="0">
              <a:solidFill>
                <a:srgbClr val="262673"/>
              </a:solidFill>
              <a:cs typeface="B Traffic" panose="00000400000000000000" pitchFamily="2" charset="-78"/>
            </a:endParaRPr>
          </a:p>
        </p:txBody>
      </p:sp>
      <p:pic>
        <p:nvPicPr>
          <p:cNvPr id="6" name="Picture 9" descr="pe02097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18" y="3220281"/>
            <a:ext cx="342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13192" y="913341"/>
            <a:ext cx="5199797" cy="490904"/>
          </a:xfrm>
          <a:prstGeom prst="rect">
            <a:avLst/>
          </a:prstGeom>
        </p:spPr>
        <p:txBody>
          <a:bodyPr wrap="square">
            <a:spAutoFit/>
          </a:bodyPr>
          <a:lstStyle/>
          <a:p>
            <a:pPr algn="r" defTabSz="1007943" rtl="1">
              <a:lnSpc>
                <a:spcPct val="90000"/>
              </a:lnSpc>
              <a:spcBef>
                <a:spcPct val="0"/>
              </a:spcBef>
            </a:pPr>
            <a:r>
              <a:rPr lang="fa-IR" altLang="en-US" sz="2800" dirty="0">
                <a:solidFill>
                  <a:schemeClr val="bg1"/>
                </a:solidFill>
                <a:latin typeface="+mj-lt"/>
                <a:ea typeface="+mj-ea"/>
                <a:cs typeface="B Titr" panose="00000700000000000000" pitchFamily="2" charset="-78"/>
              </a:rPr>
              <a:t> خروج اضطراری</a:t>
            </a:r>
            <a:endParaRPr lang="en-US" altLang="en-US" sz="2800" dirty="0">
              <a:solidFill>
                <a:schemeClr val="bg1"/>
              </a:solidFill>
              <a:latin typeface="+mj-lt"/>
              <a:ea typeface="+mj-ea"/>
              <a:cs typeface="B Titr" panose="00000700000000000000" pitchFamily="2" charset="-78"/>
            </a:endParaRPr>
          </a:p>
        </p:txBody>
      </p:sp>
      <p:sp>
        <p:nvSpPr>
          <p:cNvPr id="8" name="Rounded Rectangle 7"/>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کار گروهی</a:t>
            </a:r>
            <a:endParaRPr lang="en-US" sz="3600" b="1" dirty="0">
              <a:cs typeface="B Traffic" pitchFamily="2" charset="-78"/>
            </a:endParaRPr>
          </a:p>
        </p:txBody>
      </p:sp>
    </p:spTree>
    <p:extLst>
      <p:ext uri="{BB962C8B-B14F-4D97-AF65-F5344CB8AC3E}">
        <p14:creationId xmlns:p14="http://schemas.microsoft.com/office/powerpoint/2010/main" val="3163843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305566" y="1915886"/>
            <a:ext cx="4836948" cy="4339650"/>
          </a:xfrm>
          <a:prstGeom prst="rect">
            <a:avLst/>
          </a:prstGeom>
        </p:spPr>
        <p:txBody>
          <a:bodyPr wrap="square">
            <a:spAutoFit/>
          </a:bodyPr>
          <a:lstStyle/>
          <a:p>
            <a:pPr algn="ctr" rtl="1"/>
            <a:r>
              <a:rPr lang="fa-IR" sz="13800" dirty="0">
                <a:cs typeface="B Titr" panose="00000700000000000000" pitchFamily="2" charset="-78"/>
              </a:rPr>
              <a:t>تهیه سرپناه</a:t>
            </a:r>
            <a:endParaRPr lang="en-US" sz="13800" dirty="0"/>
          </a:p>
        </p:txBody>
      </p:sp>
      <p:sp>
        <p:nvSpPr>
          <p:cNvPr id="6" name="Rectangle 5">
            <a:hlinkClick r:id="rId3" action="ppaction://hlinksldjump"/>
          </p:cNvPr>
          <p:cNvSpPr/>
          <p:nvPr/>
        </p:nvSpPr>
        <p:spPr>
          <a:xfrm rot="19095865">
            <a:off x="27296" y="237026"/>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73663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380744"/>
            <a:ext cx="9188655" cy="5303520"/>
          </a:xfrm>
        </p:spPr>
        <p:txBody>
          <a:bodyPr>
            <a:noAutofit/>
          </a:bodyPr>
          <a:lstStyle/>
          <a:p>
            <a:pPr algn="just" rtl="1">
              <a:lnSpc>
                <a:spcPct val="150000"/>
              </a:lnSpc>
              <a:buNone/>
            </a:pPr>
            <a:r>
              <a:rPr lang="fa-IR" sz="3200" dirty="0">
                <a:cs typeface="B Traffic" panose="00000400000000000000" pitchFamily="2" charset="-78"/>
              </a:rPr>
              <a:t>ارزیابی خطر سازه‎ای</a:t>
            </a:r>
          </a:p>
          <a:p>
            <a:pPr marL="0" indent="0" algn="just" rtl="1" fontAlgn="base">
              <a:lnSpc>
                <a:spcPct val="150000"/>
              </a:lnSpc>
              <a:buNone/>
            </a:pPr>
            <a:r>
              <a:rPr lang="fa-IR" sz="2400" b="1" dirty="0">
                <a:solidFill>
                  <a:srgbClr val="0070C0"/>
                </a:solidFill>
                <a:latin typeface="Times New Roman"/>
                <a:ea typeface="Times New Roman"/>
                <a:cs typeface="B Traffic" panose="00000400000000000000" pitchFamily="2" charset="-78"/>
              </a:rPr>
              <a:t>تعریف اجزای سازه‎ای: </a:t>
            </a:r>
          </a:p>
          <a:p>
            <a:pPr marL="0" indent="0" algn="just" rtl="1" fontAlgn="base">
              <a:lnSpc>
                <a:spcPct val="150000"/>
              </a:lnSpc>
              <a:buNone/>
            </a:pPr>
            <a:r>
              <a:rPr lang="fa-IR" sz="2400" dirty="0">
                <a:latin typeface="Times New Roman"/>
                <a:ea typeface="Times New Roman"/>
                <a:cs typeface="B Traffic" panose="00000400000000000000" pitchFamily="2" charset="-78"/>
              </a:rPr>
              <a:t>منظور از اجزای سازه‌ای یک منزل، </a:t>
            </a:r>
            <a:r>
              <a:rPr lang="fa-IR"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دیوارها</a:t>
            </a:r>
            <a:r>
              <a:rPr lang="fa-IR" sz="2400" dirty="0">
                <a:latin typeface="Times New Roman"/>
                <a:ea typeface="Times New Roman"/>
                <a:cs typeface="B Traffic" panose="00000400000000000000" pitchFamily="2" charset="-78"/>
              </a:rPr>
              <a:t>،</a:t>
            </a:r>
            <a:r>
              <a:rPr lang="fa-IR"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 سقف‌ها </a:t>
            </a:r>
            <a:r>
              <a:rPr lang="fa-IR" sz="2400" dirty="0">
                <a:latin typeface="Times New Roman"/>
                <a:ea typeface="Times New Roman"/>
                <a:cs typeface="B Traffic" panose="00000400000000000000" pitchFamily="2" charset="-78"/>
              </a:rPr>
              <a:t>و</a:t>
            </a:r>
            <a:r>
              <a:rPr lang="en-US"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 </a:t>
            </a:r>
            <a:r>
              <a:rPr lang="fa-IR"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ستون‌های</a:t>
            </a:r>
            <a:r>
              <a:rPr lang="en-US"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 </a:t>
            </a:r>
            <a:r>
              <a:rPr lang="fa-IR" sz="2400" dirty="0">
                <a:solidFill>
                  <a:srgbClr val="FF0000"/>
                </a:solidFill>
                <a:effectLst>
                  <a:outerShdw blurRad="38100" dist="38100" dir="2700000" algn="tl">
                    <a:srgbClr val="000000">
                      <a:alpha val="43137"/>
                    </a:srgbClr>
                  </a:outerShdw>
                </a:effectLst>
                <a:latin typeface="Times New Roman"/>
                <a:ea typeface="Times New Roman"/>
                <a:cs typeface="B Traffic" panose="00000400000000000000" pitchFamily="2" charset="-78"/>
              </a:rPr>
              <a:t>منزل </a:t>
            </a:r>
            <a:r>
              <a:rPr lang="fa-IR" sz="2400" dirty="0">
                <a:latin typeface="Times New Roman"/>
                <a:ea typeface="Times New Roman"/>
                <a:cs typeface="B Traffic" panose="00000400000000000000" pitchFamily="2" charset="-78"/>
              </a:rPr>
              <a:t>است. </a:t>
            </a:r>
            <a:endParaRPr lang="en-US" sz="2400" dirty="0">
              <a:latin typeface="Times New Roman"/>
              <a:ea typeface="Times New Roman"/>
              <a:cs typeface="B Traffic" panose="00000400000000000000" pitchFamily="2" charset="-78"/>
            </a:endParaRPr>
          </a:p>
          <a:p>
            <a:pPr marL="0" indent="0" algn="just" rtl="1" fontAlgn="base">
              <a:lnSpc>
                <a:spcPct val="150000"/>
              </a:lnSpc>
              <a:buNone/>
            </a:pPr>
            <a:r>
              <a:rPr lang="fa-IR" sz="2400" dirty="0">
                <a:latin typeface="Times New Roman"/>
                <a:ea typeface="Times New Roman"/>
                <a:cs typeface="B Traffic" panose="00000400000000000000" pitchFamily="2" charset="-78"/>
              </a:rPr>
              <a:t>لازم است که مقاومت این اجزای سازه‌ای توسط یک فرد متخصص در مقابل مخاطراتی</a:t>
            </a:r>
            <a:r>
              <a:rPr lang="en-US" sz="2400" dirty="0">
                <a:latin typeface="Times New Roman"/>
                <a:ea typeface="Times New Roman"/>
                <a:cs typeface="B Traffic" panose="00000400000000000000" pitchFamily="2" charset="-78"/>
              </a:rPr>
              <a:t> </a:t>
            </a:r>
            <a:r>
              <a:rPr lang="fa-IR" sz="2400" dirty="0">
                <a:latin typeface="Times New Roman"/>
                <a:ea typeface="Times New Roman"/>
                <a:cs typeface="B Traffic" panose="00000400000000000000" pitchFamily="2" charset="-78"/>
              </a:rPr>
              <a:t>که خانواده را تهدید می‌کند، بررسی شود. </a:t>
            </a:r>
            <a:endParaRPr lang="en-US" sz="2400" dirty="0">
              <a:latin typeface="Times New Roman"/>
              <a:ea typeface="Times New Roman"/>
              <a:cs typeface="B Traffic" panose="00000400000000000000" pitchFamily="2" charset="-78"/>
            </a:endParaRPr>
          </a:p>
          <a:p>
            <a:pPr marL="0" indent="0" algn="just" rtl="1" fontAlgn="base">
              <a:lnSpc>
                <a:spcPct val="150000"/>
              </a:lnSpc>
              <a:buNone/>
            </a:pPr>
            <a:r>
              <a:rPr lang="fa-IR" sz="2400" dirty="0">
                <a:latin typeface="Times New Roman"/>
                <a:ea typeface="Times New Roman"/>
                <a:cs typeface="B Traffic" panose="00000400000000000000" pitchFamily="2" charset="-78"/>
              </a:rPr>
              <a:t>اگر طبق نظر این فرد متخصص منزل به اندازة کافی در مقابل آن مخاطره (مثلاً سیل یا زلزله) مقاوم نیست، باید برای </a:t>
            </a:r>
            <a:r>
              <a:rPr lang="fa-IR" sz="2400" dirty="0">
                <a:solidFill>
                  <a:srgbClr val="FF0000"/>
                </a:solidFill>
                <a:latin typeface="Times New Roman"/>
                <a:ea typeface="Times New Roman"/>
                <a:cs typeface="B Traffic" panose="00000400000000000000" pitchFamily="2" charset="-78"/>
              </a:rPr>
              <a:t>مقاوم‌سازی</a:t>
            </a:r>
            <a:r>
              <a:rPr lang="fa-IR" sz="2400" dirty="0">
                <a:latin typeface="Times New Roman"/>
                <a:ea typeface="Times New Roman"/>
                <a:cs typeface="B Traffic" panose="00000400000000000000" pitchFamily="2" charset="-78"/>
              </a:rPr>
              <a:t> آن اقدام کرد.</a:t>
            </a:r>
            <a:endParaRPr lang="en-US" sz="2400" dirty="0">
              <a:ea typeface="Calibri"/>
              <a:cs typeface="B Traffic" panose="00000400000000000000" pitchFamily="2" charset="-78"/>
            </a:endParaRPr>
          </a:p>
        </p:txBody>
      </p:sp>
    </p:spTree>
    <p:extLst>
      <p:ext uri="{BB962C8B-B14F-4D97-AF65-F5344CB8AC3E}">
        <p14:creationId xmlns:p14="http://schemas.microsoft.com/office/powerpoint/2010/main" val="1733932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a:t>
            </a:r>
            <a:endParaRPr lang="en-US" sz="2400" dirty="0">
              <a:solidFill>
                <a:schemeClr val="bg1"/>
              </a:solidFill>
              <a:cs typeface="B Titr" panose="00000700000000000000" pitchFamily="2" charset="-78"/>
            </a:endParaRPr>
          </a:p>
        </p:txBody>
      </p:sp>
      <p:sp>
        <p:nvSpPr>
          <p:cNvPr id="5" name="Rectangle 4"/>
          <p:cNvSpPr/>
          <p:nvPr/>
        </p:nvSpPr>
        <p:spPr>
          <a:xfrm>
            <a:off x="641445" y="1418105"/>
            <a:ext cx="9621672" cy="5201424"/>
          </a:xfrm>
          <a:prstGeom prst="rect">
            <a:avLst/>
          </a:prstGeom>
        </p:spPr>
        <p:txBody>
          <a:bodyPr wrap="square">
            <a:spAutoFit/>
          </a:bodyPr>
          <a:lstStyle/>
          <a:p>
            <a:pPr algn="just" rtl="1"/>
            <a:r>
              <a:rPr lang="fa-IR" sz="2800" b="1" dirty="0">
                <a:solidFill>
                  <a:srgbClr val="FF0000"/>
                </a:solidFill>
                <a:cs typeface="B Traffic" panose="00000400000000000000" pitchFamily="2" charset="-78"/>
              </a:rPr>
              <a:t>اهمیت سرپناه در منطقه خارج از خطر </a:t>
            </a:r>
          </a:p>
          <a:p>
            <a:pPr lvl="2" algn="just" rtl="1">
              <a:buFont typeface="Arial" pitchFamily="34" charset="0"/>
              <a:buChar char="•"/>
            </a:pPr>
            <a:r>
              <a:rPr lang="fa-IR" sz="2400" dirty="0">
                <a:cs typeface="B Traffic" panose="00000400000000000000" pitchFamily="2" charset="-78"/>
              </a:rPr>
              <a:t> </a:t>
            </a:r>
            <a:r>
              <a:rPr lang="ar-SA" sz="2400" dirty="0">
                <a:cs typeface="B Traffic" panose="00000400000000000000" pitchFamily="2" charset="-78"/>
              </a:rPr>
              <a:t>رفتن نزد بستگان و دوستان‌، </a:t>
            </a:r>
            <a:endParaRPr lang="fa-IR" sz="2400" dirty="0">
              <a:cs typeface="B Traffic" panose="00000400000000000000" pitchFamily="2" charset="-78"/>
            </a:endParaRPr>
          </a:p>
          <a:p>
            <a:pPr lvl="2" algn="just" rtl="1">
              <a:buFont typeface="Arial" pitchFamily="34" charset="0"/>
              <a:buChar char="•"/>
            </a:pPr>
            <a:r>
              <a:rPr lang="fa-IR" sz="2400" dirty="0">
                <a:cs typeface="B Traffic" panose="00000400000000000000" pitchFamily="2" charset="-78"/>
              </a:rPr>
              <a:t> </a:t>
            </a:r>
            <a:r>
              <a:rPr lang="ar-SA" sz="2400" dirty="0">
                <a:cs typeface="B Traffic" panose="00000400000000000000" pitchFamily="2" charset="-78"/>
              </a:rPr>
              <a:t>اقامت در مراکز خصوصی </a:t>
            </a:r>
            <a:endParaRPr lang="fa-IR" sz="2400" dirty="0">
              <a:cs typeface="B Traffic" panose="00000400000000000000" pitchFamily="2" charset="-78"/>
            </a:endParaRPr>
          </a:p>
          <a:p>
            <a:pPr lvl="2" algn="just" rtl="1">
              <a:buFont typeface="Arial" pitchFamily="34" charset="0"/>
              <a:buChar char="•"/>
            </a:pPr>
            <a:r>
              <a:rPr lang="fa-IR" sz="2400" dirty="0">
                <a:cs typeface="B Traffic" panose="00000400000000000000" pitchFamily="2" charset="-78"/>
              </a:rPr>
              <a:t> رفتن به </a:t>
            </a:r>
            <a:r>
              <a:rPr lang="ar-SA" sz="2400" dirty="0">
                <a:cs typeface="B Traffic" panose="00000400000000000000" pitchFamily="2" charset="-78"/>
              </a:rPr>
              <a:t>اردوگاه‌های امدادی</a:t>
            </a:r>
            <a:endParaRPr lang="fa-IR" sz="2400" dirty="0">
              <a:cs typeface="B Traffic" panose="00000400000000000000" pitchFamily="2" charset="-78"/>
            </a:endParaRPr>
          </a:p>
          <a:p>
            <a:pPr algn="just" rtl="1"/>
            <a:endParaRPr lang="fa-IR" sz="2800" b="1" dirty="0">
              <a:solidFill>
                <a:srgbClr val="FF0000"/>
              </a:solidFill>
              <a:cs typeface="B Traffic" panose="00000400000000000000" pitchFamily="2" charset="-78"/>
            </a:endParaRPr>
          </a:p>
          <a:p>
            <a:pPr algn="just" rtl="1"/>
            <a:r>
              <a:rPr lang="fa-IR" sz="2800" b="1" dirty="0">
                <a:solidFill>
                  <a:srgbClr val="FF0000"/>
                </a:solidFill>
                <a:cs typeface="B Traffic" panose="00000400000000000000" pitchFamily="2" charset="-78"/>
              </a:rPr>
              <a:t>در تامین سرپناه نوع حادثه بسیار مهم است</a:t>
            </a:r>
          </a:p>
          <a:p>
            <a:pPr algn="just" rtl="1"/>
            <a:r>
              <a:rPr lang="ar-SA" sz="2400" dirty="0">
                <a:cs typeface="B Traffic" panose="00000400000000000000" pitchFamily="2" charset="-78"/>
              </a:rPr>
              <a:t>مثلاً </a:t>
            </a:r>
            <a:r>
              <a:rPr lang="fa-IR" sz="2400" dirty="0">
                <a:cs typeface="B Traffic" panose="00000400000000000000" pitchFamily="2" charset="-78"/>
              </a:rPr>
              <a:t>در گردباد (طبقه پایین خانه و </a:t>
            </a:r>
            <a:r>
              <a:rPr lang="ar-SA" sz="2400" dirty="0">
                <a:cs typeface="B Traffic" panose="00000400000000000000" pitchFamily="2" charset="-78"/>
              </a:rPr>
              <a:t>دور از در و پنجره و دیوارهای خارجی</a:t>
            </a:r>
            <a:r>
              <a:rPr lang="fa-IR" sz="2400" dirty="0">
                <a:cs typeface="B Traffic" panose="00000400000000000000" pitchFamily="2" charset="-78"/>
              </a:rPr>
              <a:t>)</a:t>
            </a:r>
          </a:p>
          <a:p>
            <a:pPr algn="just" rtl="1"/>
            <a:endParaRPr lang="fa-IR" sz="2400" dirty="0">
              <a:cs typeface="B Traffic" panose="00000400000000000000" pitchFamily="2" charset="-78"/>
            </a:endParaRPr>
          </a:p>
          <a:p>
            <a:pPr algn="just" rtl="1"/>
            <a:r>
              <a:rPr lang="fa-IR" sz="3200" b="1" dirty="0">
                <a:solidFill>
                  <a:srgbClr val="FF0000"/>
                </a:solidFill>
                <a:cs typeface="B Traffic" panose="00000400000000000000" pitchFamily="2" charset="-78"/>
              </a:rPr>
              <a:t>توجه:</a:t>
            </a:r>
            <a:r>
              <a:rPr lang="fa-IR" sz="2400" dirty="0">
                <a:cs typeface="B Traffic" panose="00000400000000000000" pitchFamily="2" charset="-78"/>
              </a:rPr>
              <a:t> </a:t>
            </a:r>
            <a:r>
              <a:rPr lang="fa-IR" sz="2800" dirty="0">
                <a:solidFill>
                  <a:srgbClr val="0070C0"/>
                </a:solidFill>
                <a:cs typeface="B Traffic" panose="00000400000000000000" pitchFamily="2" charset="-78"/>
              </a:rPr>
              <a:t>در صورت اقامت در اردوگاه های امدادی:</a:t>
            </a:r>
            <a:endParaRPr lang="fa-IR" sz="2400" dirty="0">
              <a:solidFill>
                <a:srgbClr val="0070C0"/>
              </a:solidFill>
              <a:cs typeface="B Traffic" panose="00000400000000000000" pitchFamily="2" charset="-78"/>
            </a:endParaRPr>
          </a:p>
          <a:p>
            <a:pPr algn="just" rtl="1"/>
            <a:r>
              <a:rPr lang="fa-IR" sz="2400" dirty="0">
                <a:cs typeface="B Traffic" panose="00000400000000000000" pitchFamily="2" charset="-78"/>
              </a:rPr>
              <a:t>رعایت قوانین اردوگاه الزامی است</a:t>
            </a:r>
          </a:p>
          <a:p>
            <a:pPr algn="just" rtl="1"/>
            <a:r>
              <a:rPr lang="ar-SA" sz="2400" dirty="0">
                <a:cs typeface="B Traffic" panose="00000400000000000000" pitchFamily="2" charset="-78"/>
              </a:rPr>
              <a:t>تا زمانی‌که مسئول</a:t>
            </a:r>
            <a:r>
              <a:rPr lang="fa-IR" sz="2400" dirty="0">
                <a:cs typeface="B Traffic" panose="00000400000000000000" pitchFamily="2" charset="-78"/>
              </a:rPr>
              <a:t>ین</a:t>
            </a:r>
            <a:r>
              <a:rPr lang="ar-SA" sz="2400" dirty="0">
                <a:cs typeface="B Traffic" panose="00000400000000000000" pitchFamily="2" charset="-78"/>
              </a:rPr>
              <a:t> وضعیت عادی را اعلام نکرده </a:t>
            </a:r>
            <a:r>
              <a:rPr lang="fa-IR" sz="2400" dirty="0">
                <a:cs typeface="B Traffic" panose="00000400000000000000" pitchFamily="2" charset="-78"/>
              </a:rPr>
              <a:t>اند</a:t>
            </a:r>
            <a:r>
              <a:rPr lang="ar-SA" sz="2400" dirty="0">
                <a:cs typeface="B Traffic" panose="00000400000000000000" pitchFamily="2" charset="-78"/>
              </a:rPr>
              <a:t>‌، </a:t>
            </a:r>
            <a:r>
              <a:rPr lang="fa-IR" sz="2400" dirty="0">
                <a:cs typeface="B Traffic" panose="00000400000000000000" pitchFamily="2" charset="-78"/>
              </a:rPr>
              <a:t>نباید اردوگاه را </a:t>
            </a:r>
            <a:r>
              <a:rPr lang="ar-SA" sz="2400" dirty="0">
                <a:cs typeface="B Traffic" panose="00000400000000000000" pitchFamily="2" charset="-78"/>
              </a:rPr>
              <a:t>ترک </a:t>
            </a:r>
            <a:r>
              <a:rPr lang="fa-IR" sz="2400" dirty="0">
                <a:cs typeface="B Traffic" panose="00000400000000000000" pitchFamily="2" charset="-78"/>
              </a:rPr>
              <a:t>کرد.</a:t>
            </a:r>
          </a:p>
          <a:p>
            <a:pPr algn="just" rtl="1"/>
            <a:r>
              <a:rPr lang="ar-SA" sz="2400" dirty="0">
                <a:cs typeface="B Traffic" panose="00000400000000000000" pitchFamily="2" charset="-78"/>
              </a:rPr>
              <a:t>باید بطور مداوم </a:t>
            </a:r>
            <a:r>
              <a:rPr lang="fa-IR" sz="2400" dirty="0">
                <a:cs typeface="B Traffic" panose="00000400000000000000" pitchFamily="2" charset="-78"/>
              </a:rPr>
              <a:t>به </a:t>
            </a:r>
            <a:r>
              <a:rPr lang="ar-SA" sz="2400" dirty="0">
                <a:cs typeface="B Traffic" panose="00000400000000000000" pitchFamily="2" charset="-78"/>
              </a:rPr>
              <a:t>اخبار رادیو </a:t>
            </a:r>
            <a:r>
              <a:rPr lang="fa-IR" sz="2400" dirty="0">
                <a:cs typeface="B Traffic" panose="00000400000000000000" pitchFamily="2" charset="-78"/>
              </a:rPr>
              <a:t>توجه کرد</a:t>
            </a:r>
            <a:r>
              <a:rPr lang="ar-SA" sz="2400" dirty="0">
                <a:cs typeface="B Traffic" panose="00000400000000000000" pitchFamily="2" charset="-78"/>
              </a:rPr>
              <a:t>. </a:t>
            </a:r>
            <a:endParaRPr lang="fa-IR" sz="2400" dirty="0">
              <a:cs typeface="B Traffic" panose="00000400000000000000" pitchFamily="2" charset="-78"/>
            </a:endParaRPr>
          </a:p>
          <a:p>
            <a:pPr algn="just" rtl="1"/>
            <a:endParaRPr lang="fa-IR" sz="2400" dirty="0">
              <a:cs typeface="B Traffic" panose="00000400000000000000" pitchFamily="2" charset="-78"/>
            </a:endParaRPr>
          </a:p>
        </p:txBody>
      </p:sp>
    </p:spTree>
    <p:extLst>
      <p:ext uri="{BB962C8B-B14F-4D97-AF65-F5344CB8AC3E}">
        <p14:creationId xmlns:p14="http://schemas.microsoft.com/office/powerpoint/2010/main" val="821313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842" y="1494970"/>
            <a:ext cx="10099343" cy="2000548"/>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تأمین آب</a:t>
            </a:r>
            <a:endParaRPr lang="en-US" sz="2400" dirty="0">
              <a:solidFill>
                <a:srgbClr val="FF0000"/>
              </a:solidFill>
              <a:cs typeface="B Traffic" panose="00000400000000000000" pitchFamily="2" charset="-78"/>
            </a:endParaRPr>
          </a:p>
          <a:p>
            <a:pPr lvl="0" algn="just" rtl="1"/>
            <a:r>
              <a:rPr lang="fa-IR" sz="2400" dirty="0">
                <a:cs typeface="B Traffic" panose="00000400000000000000" pitchFamily="2" charset="-78"/>
              </a:rPr>
              <a:t>نیاز روزانه افراد سالم به آب  </a:t>
            </a:r>
            <a:r>
              <a:rPr lang="ar-SA" sz="2400" dirty="0">
                <a:cs typeface="B Traffic" panose="00000400000000000000" pitchFamily="2" charset="-78"/>
              </a:rPr>
              <a:t>بیش از دو لیتر </a:t>
            </a:r>
            <a:r>
              <a:rPr lang="fa-IR" sz="2400" dirty="0">
                <a:cs typeface="B Traffic" panose="00000400000000000000" pitchFamily="2" charset="-78"/>
              </a:rPr>
              <a:t>است (بسته به سن، وضع جسمی و زمان حادثه)</a:t>
            </a:r>
          </a:p>
          <a:p>
            <a:pPr lvl="0" algn="just" rtl="1"/>
            <a:r>
              <a:rPr lang="fa-IR" sz="2400" dirty="0">
                <a:cs typeface="B Traffic" panose="00000400000000000000" pitchFamily="2" charset="-78"/>
              </a:rPr>
              <a:t>ا</a:t>
            </a:r>
            <a:r>
              <a:rPr lang="ar-SA" sz="2400" dirty="0">
                <a:cs typeface="B Traffic" panose="00000400000000000000" pitchFamily="2" charset="-78"/>
              </a:rPr>
              <a:t>فراد </a:t>
            </a:r>
            <a:r>
              <a:rPr lang="fa-IR" sz="2400" dirty="0">
                <a:cs typeface="B Traffic" panose="00000400000000000000" pitchFamily="2" charset="-78"/>
              </a:rPr>
              <a:t>باید </a:t>
            </a:r>
            <a:r>
              <a:rPr lang="ar-SA" sz="2400" dirty="0">
                <a:cs typeface="B Traffic" panose="00000400000000000000" pitchFamily="2" charset="-78"/>
              </a:rPr>
              <a:t>به ‌اندازه کافی آب بخورند. </a:t>
            </a:r>
            <a:r>
              <a:rPr lang="fa-IR" sz="2400" dirty="0">
                <a:cs typeface="B Traffic" panose="00000400000000000000" pitchFamily="2" charset="-78"/>
              </a:rPr>
              <a:t>(</a:t>
            </a:r>
            <a:r>
              <a:rPr lang="ar-SA" sz="2400" dirty="0">
                <a:cs typeface="B Traffic" panose="00000400000000000000" pitchFamily="2" charset="-78"/>
              </a:rPr>
              <a:t>هر فرد کمتر از </a:t>
            </a:r>
            <a:r>
              <a:rPr lang="fa-IR" sz="2400" dirty="0">
                <a:cs typeface="B Traffic" panose="00000400000000000000" pitchFamily="2" charset="-78"/>
              </a:rPr>
              <a:t>۴</a:t>
            </a:r>
            <a:r>
              <a:rPr lang="ar-SA" sz="2400" dirty="0">
                <a:cs typeface="B Traffic" panose="00000400000000000000" pitchFamily="2" charset="-78"/>
              </a:rPr>
              <a:t> لیوان آب در روز </a:t>
            </a:r>
            <a:r>
              <a:rPr lang="fa-IR" sz="2400" dirty="0">
                <a:cs typeface="B Traffic" panose="00000400000000000000" pitchFamily="2" charset="-78"/>
              </a:rPr>
              <a:t>ن</a:t>
            </a:r>
            <a:r>
              <a:rPr lang="ar-SA" sz="2400" dirty="0">
                <a:cs typeface="B Traffic" panose="00000400000000000000" pitchFamily="2" charset="-78"/>
              </a:rPr>
              <a:t>خورد</a:t>
            </a:r>
            <a:r>
              <a:rPr lang="fa-IR" sz="2400" dirty="0">
                <a:cs typeface="B Traffic" panose="00000400000000000000" pitchFamily="2" charset="-78"/>
              </a:rPr>
              <a:t>)</a:t>
            </a:r>
            <a:endParaRPr lang="en-US" sz="2400" dirty="0">
              <a:cs typeface="B Traffic" panose="00000400000000000000" pitchFamily="2" charset="-78"/>
            </a:endParaRPr>
          </a:p>
          <a:p>
            <a:pPr lvl="0" algn="just" rtl="1"/>
            <a:r>
              <a:rPr lang="fa-IR" sz="2800" b="1" dirty="0">
                <a:solidFill>
                  <a:srgbClr val="7030A0"/>
                </a:solidFill>
                <a:cs typeface="B Traffic" panose="00000400000000000000" pitchFamily="2" charset="-78"/>
              </a:rPr>
              <a:t>هرگز</a:t>
            </a:r>
            <a:r>
              <a:rPr lang="fa-IR" sz="2400" dirty="0">
                <a:cs typeface="B Traffic" panose="00000400000000000000" pitchFamily="2" charset="-78"/>
              </a:rPr>
              <a:t> نباید </a:t>
            </a:r>
            <a:r>
              <a:rPr lang="ar-SA" sz="2400" dirty="0">
                <a:cs typeface="B Traffic" panose="00000400000000000000" pitchFamily="2" charset="-78"/>
              </a:rPr>
              <a:t>آب جیره‌بندی نشود‌، </a:t>
            </a:r>
            <a:r>
              <a:rPr lang="ar-SA" sz="2800" b="1" dirty="0">
                <a:solidFill>
                  <a:srgbClr val="7030A0"/>
                </a:solidFill>
                <a:cs typeface="B Traffic" panose="00000400000000000000" pitchFamily="2" charset="-78"/>
              </a:rPr>
              <a:t>مگر آنکه</a:t>
            </a:r>
            <a:r>
              <a:rPr lang="ar-SA" sz="2400" dirty="0">
                <a:cs typeface="B Traffic" panose="00000400000000000000" pitchFamily="2" charset="-78"/>
              </a:rPr>
              <a:t> مسئولین چنین دستوری داده باشند</a:t>
            </a:r>
            <a:r>
              <a:rPr lang="fa-IR" sz="2400" dirty="0">
                <a:cs typeface="B Traffic" panose="00000400000000000000" pitchFamily="2" charset="-78"/>
              </a:rPr>
              <a:t>.</a:t>
            </a:r>
          </a:p>
          <a:p>
            <a:pPr lvl="0" algn="just" rtl="1"/>
            <a:r>
              <a:rPr lang="fa-IR" sz="2400" u="sng" dirty="0">
                <a:solidFill>
                  <a:srgbClr val="0070C0"/>
                </a:solidFill>
                <a:cs typeface="B Traffic" panose="00000400000000000000" pitchFamily="2" charset="-78"/>
              </a:rPr>
              <a:t>کم کردن فعالیت روزانه </a:t>
            </a:r>
            <a:r>
              <a:rPr lang="fa-IR" sz="2400" dirty="0">
                <a:cs typeface="B Traffic" panose="00000400000000000000" pitchFamily="2" charset="-78"/>
              </a:rPr>
              <a:t>یا </a:t>
            </a:r>
            <a:r>
              <a:rPr lang="ar-SA" sz="2400" u="sng" dirty="0">
                <a:solidFill>
                  <a:srgbClr val="0070C0"/>
                </a:solidFill>
                <a:cs typeface="B Traffic" panose="00000400000000000000" pitchFamily="2" charset="-78"/>
              </a:rPr>
              <a:t>استقرار در جای خنک </a:t>
            </a:r>
            <a:r>
              <a:rPr lang="ar-SA" sz="2400" dirty="0">
                <a:cs typeface="B Traffic" panose="00000400000000000000" pitchFamily="2" charset="-78"/>
              </a:rPr>
              <a:t>مصرف آب را به حداقل </a:t>
            </a:r>
            <a:r>
              <a:rPr lang="fa-IR" sz="2400" dirty="0">
                <a:cs typeface="B Traffic" panose="00000400000000000000" pitchFamily="2" charset="-78"/>
              </a:rPr>
              <a:t>می </a:t>
            </a:r>
            <a:r>
              <a:rPr lang="ar-SA" sz="2400" dirty="0">
                <a:cs typeface="B Traffic" panose="00000400000000000000" pitchFamily="2" charset="-78"/>
              </a:rPr>
              <a:t>رساند</a:t>
            </a:r>
            <a:r>
              <a:rPr lang="en-US" sz="2400" dirty="0">
                <a:cs typeface="B Traffic" panose="00000400000000000000" pitchFamily="2" charset="-78"/>
              </a:rPr>
              <a:t>.</a:t>
            </a:r>
          </a:p>
        </p:txBody>
      </p:sp>
      <p:sp>
        <p:nvSpPr>
          <p:cNvPr id="7"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آب سالم</a:t>
            </a:r>
            <a:endParaRPr lang="en-US" sz="2400" dirty="0">
              <a:solidFill>
                <a:schemeClr val="bg1"/>
              </a:solidFill>
              <a:cs typeface="B Titr" panose="00000700000000000000" pitchFamily="2" charset="-78"/>
            </a:endParaRPr>
          </a:p>
        </p:txBody>
      </p:sp>
      <p:sp>
        <p:nvSpPr>
          <p:cNvPr id="8" name="Rectangle 7"/>
          <p:cNvSpPr/>
          <p:nvPr/>
        </p:nvSpPr>
        <p:spPr>
          <a:xfrm>
            <a:off x="232228" y="3723332"/>
            <a:ext cx="10189028" cy="1200329"/>
          </a:xfrm>
          <a:prstGeom prst="rect">
            <a:avLst/>
          </a:prstGeom>
        </p:spPr>
        <p:txBody>
          <a:bodyPr wrap="square">
            <a:spAutoFit/>
          </a:bodyPr>
          <a:lstStyle/>
          <a:p>
            <a:pPr lvl="0" algn="just" rtl="1"/>
            <a:r>
              <a:rPr lang="ar-SA" sz="2400" dirty="0">
                <a:cs typeface="B Traffic" pitchFamily="2" charset="-78"/>
              </a:rPr>
              <a:t>آب آشامیدنی </a:t>
            </a:r>
            <a:r>
              <a:rPr lang="ar-SA" sz="2400" dirty="0">
                <a:solidFill>
                  <a:srgbClr val="FF0000"/>
                </a:solidFill>
                <a:cs typeface="B Traffic" pitchFamily="2" charset="-78"/>
              </a:rPr>
              <a:t>نباید آلوده </a:t>
            </a:r>
            <a:r>
              <a:rPr lang="ar-SA" sz="2400" dirty="0">
                <a:cs typeface="B Traffic" pitchFamily="2" charset="-78"/>
              </a:rPr>
              <a:t>باشد.</a:t>
            </a:r>
            <a:r>
              <a:rPr lang="en-US" sz="2400" dirty="0">
                <a:cs typeface="B Traffic" pitchFamily="2" charset="-78"/>
              </a:rPr>
              <a:t> </a:t>
            </a:r>
          </a:p>
          <a:p>
            <a:pPr lvl="0" algn="just" rtl="1"/>
            <a:r>
              <a:rPr lang="ar-SA" sz="2400" dirty="0">
                <a:cs typeface="B Traffic" pitchFamily="2" charset="-78"/>
              </a:rPr>
              <a:t>در صورت لزوم آب‌های مشکوک(آب لوله‌کشی نامطمئن، آب چشمه یا آب برکه‌) </a:t>
            </a:r>
            <a:r>
              <a:rPr lang="fa-IR" sz="2400" dirty="0">
                <a:solidFill>
                  <a:srgbClr val="FF0000"/>
                </a:solidFill>
                <a:cs typeface="B Traffic" pitchFamily="2" charset="-78"/>
              </a:rPr>
              <a:t>تص</a:t>
            </a:r>
            <a:r>
              <a:rPr lang="ar-SA" sz="2400" dirty="0">
                <a:solidFill>
                  <a:srgbClr val="FF0000"/>
                </a:solidFill>
                <a:cs typeface="B Traffic" pitchFamily="2" charset="-78"/>
              </a:rPr>
              <a:t>فیه</a:t>
            </a:r>
            <a:r>
              <a:rPr lang="fa-IR" sz="2400" dirty="0">
                <a:solidFill>
                  <a:srgbClr val="FF0000"/>
                </a:solidFill>
                <a:cs typeface="B Traffic" pitchFamily="2" charset="-78"/>
              </a:rPr>
              <a:t> </a:t>
            </a:r>
            <a:r>
              <a:rPr lang="fa-IR" sz="2400" dirty="0">
                <a:cs typeface="B Traffic" pitchFamily="2" charset="-78"/>
              </a:rPr>
              <a:t>شوند.</a:t>
            </a:r>
            <a:r>
              <a:rPr lang="ar-SA" sz="2400" dirty="0">
                <a:cs typeface="B Traffic" pitchFamily="2" charset="-78"/>
              </a:rPr>
              <a:t> </a:t>
            </a:r>
            <a:endParaRPr lang="fa-IR" sz="2400" dirty="0">
              <a:cs typeface="B Traffic" pitchFamily="2" charset="-78"/>
            </a:endParaRPr>
          </a:p>
          <a:p>
            <a:pPr algn="just" rtl="1"/>
            <a:r>
              <a:rPr lang="fa-IR" sz="2400" dirty="0">
                <a:cs typeface="B Traffic" pitchFamily="2" charset="-78"/>
              </a:rPr>
              <a:t>در صورت آسیب </a:t>
            </a:r>
            <a:r>
              <a:rPr lang="ar-SA" sz="2400" dirty="0">
                <a:cs typeface="B Traffic" panose="00000400000000000000" pitchFamily="2" charset="-78"/>
              </a:rPr>
              <a:t>لوله‌های آب یا فاضلاب</a:t>
            </a:r>
            <a:r>
              <a:rPr lang="fa-IR" sz="2400" dirty="0">
                <a:cs typeface="B Traffic" panose="00000400000000000000" pitchFamily="2" charset="-78"/>
              </a:rPr>
              <a:t>، </a:t>
            </a:r>
            <a:r>
              <a:rPr lang="ar-SA" sz="2400" dirty="0">
                <a:cs typeface="B Traffic" panose="00000400000000000000" pitchFamily="2" charset="-78"/>
              </a:rPr>
              <a:t>شیر اصلی ورودی آب </a:t>
            </a:r>
            <a:r>
              <a:rPr lang="fa-IR" sz="2400" dirty="0">
                <a:cs typeface="B Traffic" panose="00000400000000000000" pitchFamily="2" charset="-78"/>
              </a:rPr>
              <a:t>بسته شود.(</a:t>
            </a:r>
            <a:r>
              <a:rPr lang="fa-IR" sz="2400" dirty="0">
                <a:solidFill>
                  <a:srgbClr val="FF0000"/>
                </a:solidFill>
                <a:effectLst>
                  <a:outerShdw blurRad="38100" dist="38100" dir="2700000" algn="tl">
                    <a:srgbClr val="000000">
                      <a:alpha val="43137"/>
                    </a:srgbClr>
                  </a:outerShdw>
                </a:effectLst>
                <a:cs typeface="B Traffic" panose="00000400000000000000" pitchFamily="2" charset="-78"/>
              </a:rPr>
              <a:t>آموزش</a:t>
            </a:r>
            <a:r>
              <a:rPr lang="fa-IR" sz="2400" dirty="0">
                <a:cs typeface="B Traffic" panose="00000400000000000000" pitchFamily="2" charset="-78"/>
              </a:rPr>
              <a:t>)</a:t>
            </a:r>
          </a:p>
        </p:txBody>
      </p:sp>
      <p:sp>
        <p:nvSpPr>
          <p:cNvPr id="9" name="Rectangle 8"/>
          <p:cNvSpPr/>
          <p:nvPr/>
        </p:nvSpPr>
        <p:spPr>
          <a:xfrm>
            <a:off x="218363" y="5080614"/>
            <a:ext cx="10222173" cy="1569660"/>
          </a:xfrm>
          <a:prstGeom prst="rect">
            <a:avLst/>
          </a:prstGeom>
        </p:spPr>
        <p:txBody>
          <a:bodyPr wrap="square">
            <a:spAutoFit/>
          </a:bodyPr>
          <a:lstStyle/>
          <a:p>
            <a:pPr lvl="0" algn="just" rtl="1"/>
            <a:r>
              <a:rPr lang="fa-IR" sz="2400" dirty="0">
                <a:cs typeface="B Traffic" panose="00000400000000000000" pitchFamily="2" charset="-78"/>
              </a:rPr>
              <a:t>با استفاده از </a:t>
            </a:r>
            <a:r>
              <a:rPr lang="ar-SA" sz="2400" dirty="0">
                <a:cs typeface="B Traffic" panose="00000400000000000000" pitchFamily="2" charset="-78"/>
              </a:rPr>
              <a:t>شیر</a:t>
            </a:r>
            <a:r>
              <a:rPr lang="fa-IR" sz="2400" dirty="0">
                <a:cs typeface="B Traffic" panose="00000400000000000000" pitchFamily="2" charset="-78"/>
              </a:rPr>
              <a:t>های</a:t>
            </a:r>
            <a:r>
              <a:rPr lang="ar-SA" sz="2400" dirty="0">
                <a:cs typeface="B Traffic" panose="00000400000000000000" pitchFamily="2" charset="-78"/>
              </a:rPr>
              <a:t> آب بالاترین بخش خانه</a:t>
            </a:r>
            <a:r>
              <a:rPr lang="fa-IR" sz="2400" dirty="0">
                <a:cs typeface="B Traffic" panose="00000400000000000000" pitchFamily="2" charset="-78"/>
              </a:rPr>
              <a:t>، </a:t>
            </a:r>
            <a:r>
              <a:rPr lang="ar-SA" sz="2400" dirty="0">
                <a:cs typeface="B Traffic" panose="00000400000000000000" pitchFamily="2" charset="-78"/>
              </a:rPr>
              <a:t>هوا را به داخل سیستم لوله‌کشی هدایت کرد</a:t>
            </a:r>
            <a:r>
              <a:rPr lang="fa-IR" sz="2400" dirty="0">
                <a:cs typeface="B Traffic" panose="00000400000000000000" pitchFamily="2" charset="-78"/>
              </a:rPr>
              <a:t>ه و </a:t>
            </a:r>
            <a:r>
              <a:rPr lang="ar-SA" sz="2400" dirty="0">
                <a:cs typeface="B Traffic" panose="00000400000000000000" pitchFamily="2" charset="-78"/>
              </a:rPr>
              <a:t>می‌توان از </a:t>
            </a:r>
            <a:r>
              <a:rPr lang="ar-SA" sz="2400" dirty="0">
                <a:solidFill>
                  <a:srgbClr val="FF0000"/>
                </a:solidFill>
                <a:cs typeface="B Traffic" panose="00000400000000000000" pitchFamily="2" charset="-78"/>
              </a:rPr>
              <a:t>شیر آبی که در پایین‌ترین بخش </a:t>
            </a:r>
            <a:r>
              <a:rPr lang="ar-SA" sz="2400" dirty="0">
                <a:cs typeface="B Traffic" panose="00000400000000000000" pitchFamily="2" charset="-78"/>
              </a:rPr>
              <a:t>قرار گرفته است آب تهیه کرد</a:t>
            </a:r>
            <a:r>
              <a:rPr lang="en-US" sz="2400" dirty="0">
                <a:cs typeface="B Traffic" panose="00000400000000000000" pitchFamily="2" charset="-78"/>
              </a:rPr>
              <a:t>.</a:t>
            </a:r>
            <a:endParaRPr lang="fa-IR" sz="2400" dirty="0">
              <a:cs typeface="B Traffic" panose="00000400000000000000" pitchFamily="2" charset="-78"/>
            </a:endParaRPr>
          </a:p>
          <a:p>
            <a:pPr lvl="0" algn="just" rtl="1"/>
            <a:endParaRPr lang="en-US" sz="2400" dirty="0">
              <a:cs typeface="B Traffic" panose="00000400000000000000" pitchFamily="2" charset="-78"/>
            </a:endParaRPr>
          </a:p>
          <a:p>
            <a:pPr lvl="0" algn="just" rtl="1"/>
            <a:r>
              <a:rPr lang="ar-SA" sz="2400" dirty="0">
                <a:cs typeface="B Traffic" panose="00000400000000000000" pitchFamily="2" charset="-78"/>
              </a:rPr>
              <a:t>برای استفاده از آب گرم موجود در </a:t>
            </a:r>
            <a:r>
              <a:rPr lang="fa-IR" sz="2400" dirty="0">
                <a:cs typeface="B Traffic" panose="00000400000000000000" pitchFamily="2" charset="-78"/>
              </a:rPr>
              <a:t>منبع</a:t>
            </a:r>
            <a:r>
              <a:rPr lang="ar-SA" sz="2400" dirty="0">
                <a:cs typeface="B Traffic" panose="00000400000000000000" pitchFamily="2" charset="-78"/>
              </a:rPr>
              <a:t> ذخیره آب‌، باید ‌جریان برق و گاز قطع شده‌</a:t>
            </a:r>
            <a:r>
              <a:rPr lang="fa-IR" sz="2400" dirty="0">
                <a:cs typeface="B Traffic" panose="00000400000000000000" pitchFamily="2" charset="-78"/>
              </a:rPr>
              <a:t> باشند.</a:t>
            </a:r>
            <a:endParaRPr lang="en-US" sz="2400" dirty="0">
              <a:cs typeface="B Traffic" panose="00000400000000000000" pitchFamily="2" charset="-78"/>
            </a:endParaRPr>
          </a:p>
        </p:txBody>
      </p:sp>
      <p:pic>
        <p:nvPicPr>
          <p:cNvPr id="2" name="Picture 1"/>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878572" y="378373"/>
            <a:ext cx="3645803" cy="1510944"/>
          </a:xfrm>
          <a:prstGeom prst="rect">
            <a:avLst/>
          </a:prstGeom>
        </p:spPr>
      </p:pic>
    </p:spTree>
    <p:extLst>
      <p:ext uri="{BB962C8B-B14F-4D97-AF65-F5344CB8AC3E}">
        <p14:creationId xmlns:p14="http://schemas.microsoft.com/office/powerpoint/2010/main" val="3436365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080" y="1582055"/>
            <a:ext cx="9949218" cy="5601533"/>
          </a:xfrm>
          <a:prstGeom prst="rect">
            <a:avLst/>
          </a:prstGeom>
        </p:spPr>
        <p:txBody>
          <a:bodyPr wrap="square">
            <a:spAutoFit/>
          </a:bodyPr>
          <a:lstStyle/>
          <a:p>
            <a:pPr algn="just" rtl="1"/>
            <a:r>
              <a:rPr lang="ar-SA" sz="2400" b="1" dirty="0">
                <a:solidFill>
                  <a:srgbClr val="7030A0"/>
                </a:solidFill>
                <a:cs typeface="B Traffic" panose="00000400000000000000" pitchFamily="2" charset="-78"/>
              </a:rPr>
              <a:t>منابع آب</a:t>
            </a:r>
            <a:r>
              <a:rPr lang="fa-IR" sz="2400" b="1" dirty="0">
                <a:solidFill>
                  <a:srgbClr val="7030A0"/>
                </a:solidFill>
                <a:cs typeface="B Traffic" panose="00000400000000000000" pitchFamily="2" charset="-78"/>
              </a:rPr>
              <a:t> سالم در شرایط بحران:</a:t>
            </a:r>
            <a:endParaRPr lang="en-US" sz="2400" dirty="0">
              <a:solidFill>
                <a:srgbClr val="7030A0"/>
              </a:solidFill>
              <a:cs typeface="B Traffic" panose="00000400000000000000" pitchFamily="2" charset="-78"/>
            </a:endParaRPr>
          </a:p>
          <a:p>
            <a:pPr algn="just" rtl="1"/>
            <a:r>
              <a:rPr lang="ar-SA" sz="2400" kern="600" spc="10" dirty="0">
                <a:cs typeface="B Traffic" panose="00000400000000000000" pitchFamily="2" charset="-78"/>
              </a:rPr>
              <a:t>یخ‌، آب موجود در هیتر </a:t>
            </a:r>
            <a:r>
              <a:rPr lang="fa-IR" sz="2400" kern="600" spc="10" dirty="0">
                <a:cs typeface="B Traffic" panose="00000400000000000000" pitchFamily="2" charset="-78"/>
              </a:rPr>
              <a:t>و گرم کن </a:t>
            </a:r>
            <a:r>
              <a:rPr lang="ar-SA" sz="2400" kern="600" spc="10" dirty="0">
                <a:cs typeface="B Traffic" panose="00000400000000000000" pitchFamily="2" charset="-78"/>
              </a:rPr>
              <a:t>(‌اگر </a:t>
            </a:r>
            <a:r>
              <a:rPr lang="fa-IR" sz="2400" kern="600" spc="10" dirty="0">
                <a:cs typeface="B Traffic" panose="00000400000000000000" pitchFamily="2" charset="-78"/>
              </a:rPr>
              <a:t>سالم باشد) </a:t>
            </a:r>
            <a:r>
              <a:rPr lang="ar-SA" sz="2400" kern="600" spc="10" dirty="0">
                <a:cs typeface="B Traffic" panose="00000400000000000000" pitchFamily="2" charset="-78"/>
              </a:rPr>
              <a:t>و آب جاری در سیستم لوله کشی</a:t>
            </a:r>
            <a:endParaRPr lang="fa-IR" sz="2400" kern="600" spc="10" dirty="0">
              <a:cs typeface="B Traffic" panose="00000400000000000000" pitchFamily="2" charset="-78"/>
            </a:endParaRPr>
          </a:p>
          <a:p>
            <a:pPr algn="just" rtl="1"/>
            <a:endParaRPr lang="en-US" sz="1400" dirty="0">
              <a:cs typeface="B Traffic" panose="00000400000000000000" pitchFamily="2" charset="-78"/>
            </a:endParaRPr>
          </a:p>
          <a:p>
            <a:pPr algn="just" rtl="1"/>
            <a:r>
              <a:rPr lang="ar-SA" sz="2400" b="1" dirty="0">
                <a:solidFill>
                  <a:srgbClr val="7030A0"/>
                </a:solidFill>
                <a:cs typeface="B Traffic" panose="00000400000000000000" pitchFamily="2" charset="-78"/>
              </a:rPr>
              <a:t>منابع نامطمئن</a:t>
            </a:r>
            <a:r>
              <a:rPr lang="fa-IR" sz="2400" b="1" dirty="0">
                <a:solidFill>
                  <a:srgbClr val="7030A0"/>
                </a:solidFill>
                <a:cs typeface="B Traffic" panose="00000400000000000000" pitchFamily="2" charset="-78"/>
              </a:rPr>
              <a:t> آب:</a:t>
            </a:r>
          </a:p>
          <a:p>
            <a:pPr algn="just" rtl="1"/>
            <a:r>
              <a:rPr lang="ar-SA" sz="2400" dirty="0">
                <a:cs typeface="B Traffic" panose="00000400000000000000" pitchFamily="2" charset="-78"/>
              </a:rPr>
              <a:t>آب</a:t>
            </a:r>
            <a:r>
              <a:rPr lang="fa-IR" sz="2400" dirty="0">
                <a:cs typeface="B Traffic" panose="00000400000000000000" pitchFamily="2" charset="-78"/>
              </a:rPr>
              <a:t> </a:t>
            </a:r>
            <a:r>
              <a:rPr lang="ar-SA" sz="2400" dirty="0">
                <a:cs typeface="B Traffic" panose="00000400000000000000" pitchFamily="2" charset="-78"/>
              </a:rPr>
              <a:t>رادیاتورها‌، آب ‌سیستم گرمایشی</a:t>
            </a:r>
            <a:r>
              <a:rPr lang="fa-IR" sz="2400" dirty="0">
                <a:cs typeface="B Traffic" panose="00000400000000000000" pitchFamily="2" charset="-78"/>
              </a:rPr>
              <a:t>، </a:t>
            </a:r>
            <a:r>
              <a:rPr lang="ar-SA" sz="2400" dirty="0">
                <a:cs typeface="B Traffic" panose="00000400000000000000" pitchFamily="2" charset="-78"/>
              </a:rPr>
              <a:t>آب برکه‌ها‌، آب فلاش تانک‌ها‌، آب استخر شنا</a:t>
            </a:r>
            <a:r>
              <a:rPr lang="fa-IR" sz="2400" dirty="0">
                <a:cs typeface="B Traffic" panose="00000400000000000000" pitchFamily="2" charset="-78"/>
              </a:rPr>
              <a:t> و حوض</a:t>
            </a:r>
          </a:p>
          <a:p>
            <a:pPr algn="just" rtl="1"/>
            <a:endParaRPr lang="en-US" sz="1200" dirty="0">
              <a:cs typeface="B Traffic" panose="00000400000000000000" pitchFamily="2" charset="-78"/>
            </a:endParaRPr>
          </a:p>
          <a:p>
            <a:pPr algn="just" rtl="1"/>
            <a:r>
              <a:rPr lang="ar-SA" sz="2400" b="1" dirty="0">
                <a:solidFill>
                  <a:srgbClr val="7030A0"/>
                </a:solidFill>
                <a:cs typeface="B Traffic" panose="00000400000000000000" pitchFamily="2" charset="-78"/>
              </a:rPr>
              <a:t>تصفیه آب</a:t>
            </a:r>
            <a:endParaRPr lang="en-US" sz="2400" b="1" dirty="0">
              <a:solidFill>
                <a:srgbClr val="7030A0"/>
              </a:solidFill>
              <a:cs typeface="B Traffic" panose="00000400000000000000" pitchFamily="2" charset="-78"/>
            </a:endParaRPr>
          </a:p>
          <a:p>
            <a:pPr algn="just" rtl="1"/>
            <a:r>
              <a:rPr lang="ar-SA" sz="2400" dirty="0">
                <a:cs typeface="B Traffic" panose="00000400000000000000" pitchFamily="2" charset="-78"/>
              </a:rPr>
              <a:t>قبل از استفاده از آب منابع نامطمئن باید آن را تصفیه کرد.</a:t>
            </a:r>
            <a:endParaRPr lang="fa-IR" sz="2400" dirty="0">
              <a:cs typeface="B Traffic" panose="00000400000000000000" pitchFamily="2" charset="-78"/>
            </a:endParaRPr>
          </a:p>
          <a:p>
            <a:pPr algn="just" rtl="1"/>
            <a:r>
              <a:rPr lang="fa-IR" sz="2400" dirty="0">
                <a:cs typeface="B Traffic" panose="00000400000000000000" pitchFamily="2" charset="-78"/>
              </a:rPr>
              <a:t>به دلیل وجود میکروبها می تواند باعث </a:t>
            </a:r>
            <a:r>
              <a:rPr lang="ar-SA" sz="2400" dirty="0">
                <a:cs typeface="B Traffic" panose="00000400000000000000" pitchFamily="2" charset="-78"/>
              </a:rPr>
              <a:t>بیماری‌های اسهال خونی‌، وبا‌، حصبه </a:t>
            </a:r>
            <a:r>
              <a:rPr lang="fa-IR" sz="2400" dirty="0">
                <a:cs typeface="B Traffic" panose="00000400000000000000" pitchFamily="2" charset="-78"/>
              </a:rPr>
              <a:t>یا</a:t>
            </a:r>
            <a:r>
              <a:rPr lang="ar-SA" sz="2400" dirty="0">
                <a:cs typeface="B Traffic" panose="00000400000000000000" pitchFamily="2" charset="-78"/>
              </a:rPr>
              <a:t> هپاتیت ‌شود</a:t>
            </a:r>
            <a:r>
              <a:rPr lang="en-US" sz="2400" dirty="0">
                <a:cs typeface="B Traffic" panose="00000400000000000000" pitchFamily="2" charset="-78"/>
              </a:rPr>
              <a:t>.</a:t>
            </a:r>
            <a:endParaRPr lang="fa-IR" sz="2400" dirty="0">
              <a:cs typeface="B Traffic" panose="00000400000000000000" pitchFamily="2" charset="-78"/>
            </a:endParaRPr>
          </a:p>
          <a:p>
            <a:pPr algn="just" rtl="1"/>
            <a:endParaRPr lang="fa-IR" sz="2000" dirty="0">
              <a:cs typeface="B Traffic" panose="00000400000000000000" pitchFamily="2" charset="-78"/>
            </a:endParaRPr>
          </a:p>
          <a:p>
            <a:pPr algn="just" rtl="1"/>
            <a:r>
              <a:rPr lang="fa-IR" sz="2400" dirty="0">
                <a:cs typeface="B Traffic" panose="00000400000000000000" pitchFamily="2" charset="-78"/>
              </a:rPr>
              <a:t>روشهای ت</a:t>
            </a:r>
            <a:r>
              <a:rPr lang="ar-SA" sz="2400" dirty="0">
                <a:cs typeface="B Traffic" panose="00000400000000000000" pitchFamily="2" charset="-78"/>
              </a:rPr>
              <a:t>صفیه آب </a:t>
            </a:r>
            <a:r>
              <a:rPr lang="fa-IR" sz="2400" dirty="0">
                <a:solidFill>
                  <a:srgbClr val="FF0000"/>
                </a:solidFill>
                <a:cs typeface="B Traffic" panose="00000400000000000000" pitchFamily="2" charset="-78"/>
              </a:rPr>
              <a:t>به طور کامل</a:t>
            </a:r>
            <a:r>
              <a:rPr lang="ar-SA" sz="2400" dirty="0">
                <a:solidFill>
                  <a:srgbClr val="FF0000"/>
                </a:solidFill>
                <a:cs typeface="B Traffic" panose="00000400000000000000" pitchFamily="2" charset="-78"/>
              </a:rPr>
              <a:t> قابل اطمینان نیستند</a:t>
            </a:r>
            <a:r>
              <a:rPr lang="fa-IR" sz="2400" dirty="0">
                <a:solidFill>
                  <a:srgbClr val="FF0000"/>
                </a:solidFill>
                <a:cs typeface="B Traffic" panose="00000400000000000000" pitchFamily="2" charset="-78"/>
              </a:rPr>
              <a:t> </a:t>
            </a:r>
            <a:r>
              <a:rPr lang="fa-IR" sz="2300" dirty="0">
                <a:cs typeface="B Traffic" panose="00000400000000000000" pitchFamily="2" charset="-78"/>
              </a:rPr>
              <a:t>(توصیه به استفاده از روشهای همزمان)</a:t>
            </a:r>
          </a:p>
          <a:p>
            <a:pPr algn="just" rtl="1"/>
            <a:r>
              <a:rPr lang="ar-SA" sz="2400" dirty="0">
                <a:cs typeface="B Traffic" panose="00000400000000000000" pitchFamily="2" charset="-78"/>
              </a:rPr>
              <a:t>قبل از تصفیه‌، باید ذرات معلق در آب ته‌نشین شده </a:t>
            </a:r>
            <a:r>
              <a:rPr lang="fa-IR" sz="2400" dirty="0">
                <a:cs typeface="B Traffic" panose="00000400000000000000" pitchFamily="2" charset="-78"/>
              </a:rPr>
              <a:t>و یا توسط  </a:t>
            </a:r>
          </a:p>
          <a:p>
            <a:pPr algn="just" rtl="1"/>
            <a:r>
              <a:rPr lang="fa-IR" sz="2400" dirty="0">
                <a:cs typeface="B Traffic" panose="00000400000000000000" pitchFamily="2" charset="-78"/>
              </a:rPr>
              <a:t>چ</a:t>
            </a:r>
            <a:r>
              <a:rPr lang="ar-SA" sz="2400" dirty="0">
                <a:cs typeface="B Traffic" panose="00000400000000000000" pitchFamily="2" charset="-78"/>
              </a:rPr>
              <a:t>ای صاف‌کن یا چندلایه پارچه تمیز آن را صاف کرد. </a:t>
            </a:r>
            <a:endParaRPr lang="fa-IR" sz="2400" dirty="0">
              <a:cs typeface="B Traffic" panose="00000400000000000000" pitchFamily="2" charset="-78"/>
            </a:endParaRPr>
          </a:p>
          <a:p>
            <a:pPr algn="just" rtl="1"/>
            <a:endParaRPr lang="fa-IR" sz="2400" dirty="0">
              <a:cs typeface="B Traffic" panose="00000400000000000000" pitchFamily="2" charset="-78"/>
            </a:endParaRPr>
          </a:p>
          <a:p>
            <a:pPr algn="just" rtl="1"/>
            <a:r>
              <a:rPr lang="ar-SA" sz="2000" b="1" dirty="0">
                <a:cs typeface="B Traffic" panose="00000400000000000000" pitchFamily="2" charset="-78"/>
              </a:rPr>
              <a:t>کیف نجات </a:t>
            </a:r>
            <a:r>
              <a:rPr lang="fa-IR" sz="2400" dirty="0">
                <a:cs typeface="B Traffic" panose="00000400000000000000" pitchFamily="2" charset="-78"/>
              </a:rPr>
              <a:t>باید </a:t>
            </a:r>
            <a:r>
              <a:rPr lang="ar-SA" sz="2400" dirty="0">
                <a:cs typeface="B Traffic" panose="00000400000000000000" pitchFamily="2" charset="-78"/>
              </a:rPr>
              <a:t>امکانات لازم برای روش تصفیه مورد نظر </a:t>
            </a:r>
            <a:r>
              <a:rPr lang="fa-IR" sz="2400" dirty="0">
                <a:cs typeface="B Traffic" panose="00000400000000000000" pitchFamily="2" charset="-78"/>
              </a:rPr>
              <a:t>را </a:t>
            </a:r>
            <a:r>
              <a:rPr lang="ar-SA" sz="2400" dirty="0">
                <a:cs typeface="B Traffic" panose="00000400000000000000" pitchFamily="2" charset="-78"/>
              </a:rPr>
              <a:t>داشته باشد</a:t>
            </a:r>
            <a:r>
              <a:rPr lang="en-US" sz="2400" dirty="0">
                <a:cs typeface="B Traffic" panose="00000400000000000000" pitchFamily="2" charset="-78"/>
              </a:rPr>
              <a:t>.</a:t>
            </a:r>
            <a:endParaRPr lang="fa-IR" sz="2400" dirty="0">
              <a:cs typeface="B Traffic" panose="00000400000000000000" pitchFamily="2" charset="-78"/>
            </a:endParaRPr>
          </a:p>
          <a:p>
            <a:pPr algn="just" rtl="1"/>
            <a:endParaRPr lang="en-US" sz="24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آب سالم </a:t>
            </a:r>
            <a:endParaRPr lang="en-US" sz="2400" dirty="0">
              <a:solidFill>
                <a:schemeClr val="bg1"/>
              </a:solidFill>
              <a:cs typeface="B Titr" panose="00000700000000000000" pitchFamily="2" charset="-78"/>
            </a:endParaRPr>
          </a:p>
        </p:txBody>
      </p:sp>
      <p:pic>
        <p:nvPicPr>
          <p:cNvPr id="2050" name="Picture 2" descr="C:\Users\afsharjoof\Desktop\strainer-clipart-3.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6122" y="4756287"/>
            <a:ext cx="3380678" cy="2108969"/>
          </a:xfrm>
          <a:prstGeom prst="rect">
            <a:avLst/>
          </a:prstGeom>
          <a:noFill/>
        </p:spPr>
      </p:pic>
    </p:spTree>
    <p:extLst>
      <p:ext uri="{BB962C8B-B14F-4D97-AF65-F5344CB8AC3E}">
        <p14:creationId xmlns:p14="http://schemas.microsoft.com/office/powerpoint/2010/main" val="2936204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614" y="1544980"/>
            <a:ext cx="9703559" cy="2462213"/>
          </a:xfrm>
          <a:prstGeom prst="rect">
            <a:avLst/>
          </a:prstGeom>
        </p:spPr>
        <p:txBody>
          <a:bodyPr wrap="square">
            <a:spAutoFit/>
          </a:bodyPr>
          <a:lstStyle/>
          <a:p>
            <a:pPr algn="just" rtl="1"/>
            <a:r>
              <a:rPr lang="ar-SA" sz="2800" b="1" dirty="0">
                <a:cs typeface="B Traffic" panose="00000400000000000000" pitchFamily="2" charset="-78"/>
              </a:rPr>
              <a:t>سه روش برای تصفیه آب وجود دارند</a:t>
            </a:r>
            <a:r>
              <a:rPr lang="en-US" sz="2800" b="1" dirty="0">
                <a:cs typeface="B Traffic" panose="00000400000000000000" pitchFamily="2" charset="-78"/>
              </a:rPr>
              <a:t>:</a:t>
            </a:r>
            <a:endParaRPr lang="en-US" sz="2800" dirty="0">
              <a:cs typeface="B Traffic" panose="00000400000000000000" pitchFamily="2" charset="-78"/>
            </a:endParaRPr>
          </a:p>
          <a:p>
            <a:pPr lvl="1" algn="just" rtl="1">
              <a:lnSpc>
                <a:spcPct val="150000"/>
              </a:lnSpc>
              <a:buFont typeface="Arial" pitchFamily="34" charset="0"/>
              <a:buChar char="•"/>
            </a:pPr>
            <a:r>
              <a:rPr lang="fa-IR" sz="2800" dirty="0">
                <a:cs typeface="B Traffic" panose="00000400000000000000" pitchFamily="2" charset="-78"/>
              </a:rPr>
              <a:t> </a:t>
            </a:r>
            <a:r>
              <a:rPr lang="ar-SA" sz="2800" dirty="0">
                <a:cs typeface="B Traffic" panose="00000400000000000000" pitchFamily="2" charset="-78"/>
              </a:rPr>
              <a:t>جوشاندن</a:t>
            </a:r>
            <a:endParaRPr lang="en-US" sz="2800" dirty="0">
              <a:cs typeface="B Traffic" panose="00000400000000000000" pitchFamily="2" charset="-78"/>
            </a:endParaRPr>
          </a:p>
          <a:p>
            <a:pPr lvl="1" algn="just" rtl="1">
              <a:lnSpc>
                <a:spcPct val="150000"/>
              </a:lnSpc>
              <a:buFont typeface="Arial" pitchFamily="34" charset="0"/>
              <a:buChar char="•"/>
            </a:pPr>
            <a:r>
              <a:rPr lang="fa-IR" sz="2800" dirty="0">
                <a:cs typeface="B Traffic" panose="00000400000000000000" pitchFamily="2" charset="-78"/>
              </a:rPr>
              <a:t> </a:t>
            </a:r>
            <a:r>
              <a:rPr lang="ar-SA" sz="2800" dirty="0">
                <a:cs typeface="B Traffic" panose="00000400000000000000" pitchFamily="2" charset="-78"/>
              </a:rPr>
              <a:t>کلرزنی</a:t>
            </a:r>
            <a:endParaRPr lang="en-US" sz="2800" dirty="0">
              <a:cs typeface="B Traffic" panose="00000400000000000000" pitchFamily="2" charset="-78"/>
            </a:endParaRPr>
          </a:p>
          <a:p>
            <a:pPr lvl="1" algn="just" rtl="1">
              <a:lnSpc>
                <a:spcPct val="150000"/>
              </a:lnSpc>
              <a:buFont typeface="Arial" pitchFamily="34" charset="0"/>
              <a:buChar char="•"/>
            </a:pPr>
            <a:r>
              <a:rPr lang="fa-IR" sz="2800" dirty="0">
                <a:cs typeface="B Traffic" panose="00000400000000000000" pitchFamily="2" charset="-78"/>
              </a:rPr>
              <a:t> </a:t>
            </a:r>
            <a:r>
              <a:rPr lang="ar-SA" sz="2800" dirty="0">
                <a:cs typeface="B Traffic" panose="00000400000000000000" pitchFamily="2" charset="-78"/>
              </a:rPr>
              <a:t>تقطیر</a:t>
            </a:r>
            <a:endParaRPr lang="fa-IR" sz="28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آب سالم</a:t>
            </a:r>
            <a:endParaRPr lang="en-US" sz="2400" dirty="0">
              <a:solidFill>
                <a:schemeClr val="bg1"/>
              </a:solidFill>
              <a:cs typeface="B Titr" panose="00000700000000000000" pitchFamily="2" charset="-78"/>
            </a:endParaRPr>
          </a:p>
        </p:txBody>
      </p:sp>
      <p:pic>
        <p:nvPicPr>
          <p:cNvPr id="3076" name="Picture 4" descr="C:\Users\afsharjoof\Desktop\Untitled-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3829" y="1407886"/>
            <a:ext cx="4368550" cy="3802743"/>
          </a:xfrm>
          <a:prstGeom prst="rect">
            <a:avLst/>
          </a:prstGeom>
          <a:noFill/>
        </p:spPr>
      </p:pic>
      <p:sp>
        <p:nvSpPr>
          <p:cNvPr id="9" name="Rectangle 8"/>
          <p:cNvSpPr/>
          <p:nvPr/>
        </p:nvSpPr>
        <p:spPr>
          <a:xfrm>
            <a:off x="797187" y="4963886"/>
            <a:ext cx="9449899" cy="1815882"/>
          </a:xfrm>
          <a:prstGeom prst="rect">
            <a:avLst/>
          </a:prstGeom>
        </p:spPr>
        <p:txBody>
          <a:bodyPr wrap="square">
            <a:spAutoFit/>
          </a:bodyPr>
          <a:lstStyle/>
          <a:p>
            <a:pPr algn="just" rtl="1"/>
            <a:r>
              <a:rPr lang="en-US" sz="2800" b="1" dirty="0">
                <a:solidFill>
                  <a:srgbClr val="FF0000"/>
                </a:solidFill>
                <a:cs typeface="B Traffic" panose="00000400000000000000" pitchFamily="2" charset="-78"/>
              </a:rPr>
              <a:t> </a:t>
            </a:r>
            <a:r>
              <a:rPr lang="ar-SA" sz="2800" b="1" dirty="0">
                <a:solidFill>
                  <a:srgbClr val="FF0000"/>
                </a:solidFill>
                <a:cs typeface="B Traffic" panose="00000400000000000000" pitchFamily="2" charset="-78"/>
              </a:rPr>
              <a:t>مقایسه روش‌های تصفیه آب</a:t>
            </a:r>
            <a:endParaRPr lang="en-US" sz="2800" dirty="0">
              <a:solidFill>
                <a:srgbClr val="FF0000"/>
              </a:solidFill>
              <a:cs typeface="B Traffic" panose="00000400000000000000" pitchFamily="2" charset="-78"/>
            </a:endParaRPr>
          </a:p>
          <a:p>
            <a:pPr algn="just" rtl="1"/>
            <a:r>
              <a:rPr lang="ar-SA" sz="2800" dirty="0">
                <a:cs typeface="B Traffic" panose="00000400000000000000" pitchFamily="2" charset="-78"/>
              </a:rPr>
              <a:t>در هر سه روش</a:t>
            </a:r>
            <a:r>
              <a:rPr lang="fa-IR" sz="2800" dirty="0">
                <a:cs typeface="B Traffic" panose="00000400000000000000" pitchFamily="2" charset="-78"/>
              </a:rPr>
              <a:t> </a:t>
            </a:r>
            <a:r>
              <a:rPr lang="ar-SA" sz="2800" dirty="0">
                <a:cs typeface="B Traffic" panose="00000400000000000000" pitchFamily="2" charset="-78"/>
              </a:rPr>
              <a:t>میکروب‌ها از بین می‌روند. </a:t>
            </a:r>
            <a:endParaRPr lang="fa-IR" sz="2800" dirty="0">
              <a:cs typeface="B Traffic" panose="00000400000000000000" pitchFamily="2" charset="-78"/>
            </a:endParaRPr>
          </a:p>
          <a:p>
            <a:pPr algn="just" rtl="1"/>
            <a:r>
              <a:rPr lang="fa-IR" sz="2800" dirty="0">
                <a:cs typeface="B Traffic" panose="00000400000000000000" pitchFamily="2" charset="-78"/>
              </a:rPr>
              <a:t>ولی </a:t>
            </a:r>
            <a:r>
              <a:rPr lang="ar-SA" sz="2800" dirty="0">
                <a:cs typeface="B Traffic" panose="00000400000000000000" pitchFamily="2" charset="-78"/>
              </a:rPr>
              <a:t>در روش تقطیر علاوه بر </a:t>
            </a:r>
            <a:r>
              <a:rPr lang="fa-IR" sz="2800" dirty="0">
                <a:cs typeface="B Traffic" panose="00000400000000000000" pitchFamily="2" charset="-78"/>
              </a:rPr>
              <a:t>حذف میکروب‌ها، </a:t>
            </a:r>
            <a:r>
              <a:rPr lang="ar-SA" sz="2800" dirty="0">
                <a:cs typeface="B Traffic" panose="00000400000000000000" pitchFamily="2" charset="-78"/>
              </a:rPr>
              <a:t>سایر آلودگی‌ها</a:t>
            </a:r>
            <a:r>
              <a:rPr lang="fa-IR" sz="2800" dirty="0">
                <a:cs typeface="B Traffic" panose="00000400000000000000" pitchFamily="2" charset="-78"/>
              </a:rPr>
              <a:t>ی آب (</a:t>
            </a:r>
            <a:r>
              <a:rPr lang="ar-SA" sz="2800" dirty="0">
                <a:cs typeface="B Traffic" panose="00000400000000000000" pitchFamily="2" charset="-78"/>
              </a:rPr>
              <a:t>مانند فلزات سنگین، املاح، مواد شیمیایی و …) نیز حذف می‌شوند</a:t>
            </a:r>
            <a:r>
              <a:rPr lang="en-US" sz="2800" dirty="0">
                <a:cs typeface="B Traffic" panose="00000400000000000000" pitchFamily="2" charset="-78"/>
              </a:rPr>
              <a:t>.</a:t>
            </a:r>
          </a:p>
        </p:txBody>
      </p:sp>
    </p:spTree>
    <p:extLst>
      <p:ext uri="{BB962C8B-B14F-4D97-AF65-F5344CB8AC3E}">
        <p14:creationId xmlns:p14="http://schemas.microsoft.com/office/powerpoint/2010/main" val="925401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137" y="1473701"/>
            <a:ext cx="9990161" cy="5239896"/>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جوشاندن</a:t>
            </a:r>
            <a:endParaRPr lang="en-US" sz="2400" dirty="0">
              <a:solidFill>
                <a:srgbClr val="FF0000"/>
              </a:solidFill>
              <a:cs typeface="B Traffic" panose="00000400000000000000" pitchFamily="2" charset="-78"/>
            </a:endParaRPr>
          </a:p>
          <a:p>
            <a:pPr algn="just" rtl="1"/>
            <a:r>
              <a:rPr lang="ar-SA" sz="2400" dirty="0">
                <a:cs typeface="B Traffic" panose="00000400000000000000" pitchFamily="2" charset="-78"/>
              </a:rPr>
              <a:t>مطمئن‌ترین روش تصفیه آب </a:t>
            </a:r>
            <a:r>
              <a:rPr lang="fa-IR" sz="2400" dirty="0">
                <a:cs typeface="B Traffic" panose="00000400000000000000" pitchFamily="2" charset="-78"/>
              </a:rPr>
              <a:t>است</a:t>
            </a:r>
          </a:p>
          <a:p>
            <a:pPr algn="just" rtl="1"/>
            <a:r>
              <a:rPr lang="fa-IR" sz="2400" dirty="0">
                <a:cs typeface="B Traffic" panose="00000400000000000000" pitchFamily="2" charset="-78"/>
              </a:rPr>
              <a:t>آب </a:t>
            </a:r>
            <a:r>
              <a:rPr lang="ar-SA" sz="2400" dirty="0">
                <a:cs typeface="B Traffic" panose="00000400000000000000" pitchFamily="2" charset="-78"/>
              </a:rPr>
              <a:t>در یک کتری یا قوری نسبتاً بزرگ‌، </a:t>
            </a:r>
            <a:r>
              <a:rPr lang="fa-IR" sz="2400" dirty="0">
                <a:cs typeface="B Traffic" panose="00000400000000000000" pitchFamily="2" charset="-78"/>
              </a:rPr>
              <a:t>حدود </a:t>
            </a:r>
            <a:r>
              <a:rPr lang="ar-SA" sz="2400" dirty="0">
                <a:cs typeface="B Traffic" panose="00000400000000000000" pitchFamily="2" charset="-78"/>
              </a:rPr>
              <a:t>یک دقیقه جوشانده شود.</a:t>
            </a:r>
            <a:endParaRPr lang="fa-IR" sz="2400" dirty="0">
              <a:cs typeface="B Traffic" panose="00000400000000000000" pitchFamily="2" charset="-78"/>
            </a:endParaRPr>
          </a:p>
          <a:p>
            <a:pPr algn="just" rtl="1"/>
            <a:r>
              <a:rPr lang="ar-SA" sz="2400" dirty="0">
                <a:cs typeface="B Traffic" panose="00000400000000000000" pitchFamily="2" charset="-78"/>
              </a:rPr>
              <a:t>قبل از مصرف</a:t>
            </a:r>
            <a:r>
              <a:rPr lang="fa-IR" sz="2400" dirty="0">
                <a:cs typeface="B Traffic" panose="00000400000000000000" pitchFamily="2" charset="-78"/>
              </a:rPr>
              <a:t>،</a:t>
            </a:r>
            <a:r>
              <a:rPr lang="ar-SA" sz="2400" dirty="0">
                <a:cs typeface="B Traffic" panose="00000400000000000000" pitchFamily="2" charset="-78"/>
              </a:rPr>
              <a:t> آب باید کاملا” سرد شود. </a:t>
            </a:r>
            <a:endParaRPr lang="fa-IR" sz="2400" dirty="0">
              <a:cs typeface="B Traffic" panose="00000400000000000000" pitchFamily="2" charset="-78"/>
            </a:endParaRPr>
          </a:p>
          <a:p>
            <a:pPr algn="just" rtl="1"/>
            <a:r>
              <a:rPr lang="ar-SA" sz="2400" dirty="0">
                <a:cs typeface="B Traffic" panose="00000400000000000000" pitchFamily="2" charset="-78"/>
              </a:rPr>
              <a:t>با جابجایی </a:t>
            </a:r>
            <a:r>
              <a:rPr lang="fa-IR" sz="2400" dirty="0">
                <a:cs typeface="B Traffic" panose="00000400000000000000" pitchFamily="2" charset="-78"/>
              </a:rPr>
              <a:t>آب</a:t>
            </a:r>
            <a:r>
              <a:rPr lang="ar-SA" sz="2400" dirty="0">
                <a:cs typeface="B Traffic" panose="00000400000000000000" pitchFamily="2" charset="-78"/>
              </a:rPr>
              <a:t> در دو ظرف اکسیژن مجدداً به آن بر</a:t>
            </a:r>
            <a:r>
              <a:rPr lang="fa-IR" sz="2400" dirty="0">
                <a:cs typeface="B Traffic" panose="00000400000000000000" pitchFamily="2" charset="-78"/>
              </a:rPr>
              <a:t> میگردد </a:t>
            </a:r>
            <a:r>
              <a:rPr lang="ar-SA" sz="2400" dirty="0">
                <a:cs typeface="B Traffic" panose="00000400000000000000" pitchFamily="2" charset="-78"/>
              </a:rPr>
              <a:t>و مزه آن بهتر </a:t>
            </a:r>
            <a:r>
              <a:rPr lang="fa-IR" sz="2400" dirty="0">
                <a:cs typeface="B Traffic" panose="00000400000000000000" pitchFamily="2" charset="-78"/>
              </a:rPr>
              <a:t>میشود</a:t>
            </a:r>
            <a:r>
              <a:rPr lang="en-US" sz="2400" dirty="0">
                <a:cs typeface="B Traffic" panose="00000400000000000000" pitchFamily="2" charset="-78"/>
              </a:rPr>
              <a:t>.</a:t>
            </a:r>
            <a:endParaRPr lang="fa-IR" sz="2400" dirty="0">
              <a:cs typeface="B Traffic" panose="00000400000000000000" pitchFamily="2" charset="-78"/>
            </a:endParaRPr>
          </a:p>
          <a:p>
            <a:pPr algn="just" rtl="1"/>
            <a:endParaRPr lang="fa-IR" sz="1200" b="1" dirty="0">
              <a:solidFill>
                <a:srgbClr val="FF0000"/>
              </a:solidFill>
              <a:cs typeface="B Traffic" panose="00000400000000000000" pitchFamily="2" charset="-78"/>
            </a:endParaRPr>
          </a:p>
          <a:p>
            <a:pPr algn="just" rtl="1"/>
            <a:r>
              <a:rPr lang="ar-SA" sz="2400" b="1" dirty="0">
                <a:solidFill>
                  <a:srgbClr val="FF0000"/>
                </a:solidFill>
                <a:cs typeface="B Traffic" panose="00000400000000000000" pitchFamily="2" charset="-78"/>
              </a:rPr>
              <a:t>کلرزنی</a:t>
            </a:r>
            <a:r>
              <a:rPr lang="en-US" sz="2400" b="1" dirty="0">
                <a:cs typeface="B Traffic" panose="00000400000000000000" pitchFamily="2" charset="-78"/>
              </a:rPr>
              <a:t> ‌</a:t>
            </a:r>
            <a:endParaRPr lang="en-US" sz="2400" dirty="0">
              <a:cs typeface="B Traffic" panose="00000400000000000000" pitchFamily="2" charset="-78"/>
            </a:endParaRPr>
          </a:p>
          <a:p>
            <a:pPr algn="just" rtl="1"/>
            <a:r>
              <a:rPr lang="ar-SA" sz="2400" dirty="0">
                <a:cs typeface="B Traffic" panose="00000400000000000000" pitchFamily="2" charset="-78"/>
              </a:rPr>
              <a:t>می‌توان با کشتن میکروب‌ها به کمک مواد شوینده خانگی آب را تصفیه نمود. </a:t>
            </a:r>
            <a:endParaRPr lang="fa-IR" sz="2400" dirty="0">
              <a:cs typeface="B Traffic" panose="00000400000000000000" pitchFamily="2" charset="-78"/>
            </a:endParaRPr>
          </a:p>
          <a:p>
            <a:pPr algn="just" rtl="1"/>
            <a:r>
              <a:rPr lang="ar-SA" sz="2400" dirty="0">
                <a:cs typeface="B Traffic" panose="00000400000000000000" pitchFamily="2" charset="-78"/>
              </a:rPr>
              <a:t>بهتر است از مواد </a:t>
            </a:r>
            <a:r>
              <a:rPr lang="fa-IR" sz="2400" dirty="0">
                <a:cs typeface="B Traffic" panose="00000400000000000000" pitchFamily="2" charset="-78"/>
              </a:rPr>
              <a:t>شوینده </a:t>
            </a:r>
            <a:r>
              <a:rPr lang="ar-SA" sz="2400" dirty="0">
                <a:cs typeface="B Traffic" panose="00000400000000000000" pitchFamily="2" charset="-78"/>
              </a:rPr>
              <a:t>ظروف باز نشده یا تازه بازشده استفاده کرد</a:t>
            </a:r>
            <a:r>
              <a:rPr lang="en-US" sz="2400" dirty="0">
                <a:cs typeface="B Traffic" panose="00000400000000000000" pitchFamily="2" charset="-78"/>
              </a:rPr>
              <a:t>.</a:t>
            </a:r>
          </a:p>
          <a:p>
            <a:pPr algn="just" rtl="1"/>
            <a:r>
              <a:rPr lang="fa-IR" sz="2400" dirty="0">
                <a:cs typeface="B Traffic" panose="00000400000000000000" pitchFamily="2" charset="-78"/>
              </a:rPr>
              <a:t>بعد از شستن </a:t>
            </a:r>
            <a:r>
              <a:rPr lang="ar-SA" sz="2400" dirty="0">
                <a:cs typeface="B Traffic" panose="00000400000000000000" pitchFamily="2" charset="-78"/>
              </a:rPr>
              <a:t>اگر باز هم بویی </a:t>
            </a:r>
            <a:r>
              <a:rPr lang="fa-IR" sz="2400" dirty="0">
                <a:cs typeface="B Traffic" panose="00000400000000000000" pitchFamily="2" charset="-78"/>
              </a:rPr>
              <a:t>نداد</a:t>
            </a:r>
            <a:r>
              <a:rPr lang="ar-SA" sz="2400" dirty="0">
                <a:cs typeface="B Traffic" panose="00000400000000000000" pitchFamily="2" charset="-78"/>
              </a:rPr>
              <a:t>، </a:t>
            </a:r>
            <a:r>
              <a:rPr lang="fa-IR" sz="2400" dirty="0">
                <a:cs typeface="B Traffic" panose="00000400000000000000" pitchFamily="2" charset="-78"/>
              </a:rPr>
              <a:t>باید</a:t>
            </a:r>
            <a:r>
              <a:rPr lang="ar-SA" sz="2400" dirty="0">
                <a:cs typeface="B Traffic" panose="00000400000000000000" pitchFamily="2" charset="-78"/>
              </a:rPr>
              <a:t> آن</a:t>
            </a:r>
            <a:r>
              <a:rPr lang="fa-IR" sz="2400" dirty="0">
                <a:cs typeface="B Traffic" panose="00000400000000000000" pitchFamily="2" charset="-78"/>
              </a:rPr>
              <a:t> </a:t>
            </a:r>
            <a:r>
              <a:rPr lang="ar-SA" sz="2400" dirty="0">
                <a:cs typeface="B Traffic" panose="00000400000000000000" pitchFamily="2" charset="-78"/>
              </a:rPr>
              <a:t>را دور ریخته و از منبع آب دیگری استفاده شود</a:t>
            </a:r>
            <a:endParaRPr lang="fa-IR" sz="2400" dirty="0">
              <a:cs typeface="B Traffic" panose="00000400000000000000" pitchFamily="2" charset="-78"/>
            </a:endParaRPr>
          </a:p>
          <a:p>
            <a:pPr algn="just" rtl="1"/>
            <a:endParaRPr lang="fa-IR" sz="1050" dirty="0">
              <a:cs typeface="B Traffic" panose="00000400000000000000" pitchFamily="2" charset="-78"/>
            </a:endParaRPr>
          </a:p>
          <a:p>
            <a:pPr algn="just" rtl="1"/>
            <a:r>
              <a:rPr lang="ar-SA" sz="2400" b="1" dirty="0">
                <a:solidFill>
                  <a:srgbClr val="FF0000"/>
                </a:solidFill>
                <a:cs typeface="B Traffic" panose="00000400000000000000" pitchFamily="2" charset="-78"/>
              </a:rPr>
              <a:t>تقطیر</a:t>
            </a:r>
            <a:endParaRPr lang="en-US" sz="2400" dirty="0">
              <a:solidFill>
                <a:srgbClr val="FF0000"/>
              </a:solidFill>
              <a:cs typeface="B Traffic" panose="00000400000000000000" pitchFamily="2" charset="-78"/>
            </a:endParaRPr>
          </a:p>
          <a:p>
            <a:pPr algn="just" rtl="1"/>
            <a:r>
              <a:rPr lang="ar-SA" sz="2400" dirty="0">
                <a:cs typeface="B Traffic" panose="00000400000000000000" pitchFamily="2" charset="-78"/>
              </a:rPr>
              <a:t>تقطیر علاوه بر حذف تمامی میکروب‌ها‌، املاح و سایر مواد شیمیایی آب </a:t>
            </a:r>
            <a:r>
              <a:rPr lang="fa-IR" sz="2400" dirty="0">
                <a:cs typeface="B Traffic" panose="00000400000000000000" pitchFamily="2" charset="-78"/>
              </a:rPr>
              <a:t>را هم حذف میکند</a:t>
            </a:r>
            <a:r>
              <a:rPr lang="ar-SA" sz="2400" dirty="0">
                <a:cs typeface="B Traffic" panose="00000400000000000000" pitchFamily="2" charset="-78"/>
              </a:rPr>
              <a:t> آب حاصله فاقد نمک و اغلب ناخالصی‌های موجود در آب می‌باشد</a:t>
            </a:r>
            <a:r>
              <a:rPr lang="en-US" sz="2400" dirty="0">
                <a:cs typeface="B Traffic" panose="00000400000000000000" pitchFamily="2" charset="-78"/>
              </a:rPr>
              <a:t>.</a:t>
            </a:r>
          </a:p>
          <a:p>
            <a:pPr algn="just" rtl="1"/>
            <a:r>
              <a:rPr lang="ar-SA" sz="2400" dirty="0">
                <a:cs typeface="B Traffic" panose="00000400000000000000" pitchFamily="2" charset="-78"/>
              </a:rPr>
              <a:t>آب موجود در ظرف باید </a:t>
            </a:r>
            <a:r>
              <a:rPr lang="fa-IR" sz="2400" dirty="0">
                <a:cs typeface="B Traffic" panose="00000400000000000000" pitchFamily="2" charset="-78"/>
              </a:rPr>
              <a:t>‌۲۰</a:t>
            </a:r>
            <a:r>
              <a:rPr lang="ar-SA" sz="2400" dirty="0">
                <a:cs typeface="B Traffic" panose="00000400000000000000" pitchFamily="2" charset="-78"/>
              </a:rPr>
              <a:t> دقیقه جوشانده شود‌.</a:t>
            </a:r>
            <a:endParaRPr lang="en-US" sz="24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آب سالم</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4056254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fsharjoof\Desktop\container-brand-taksafi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232" y="1480457"/>
            <a:ext cx="4781608" cy="3178629"/>
          </a:xfrm>
          <a:prstGeom prst="rect">
            <a:avLst/>
          </a:prstGeom>
          <a:noFill/>
          <a:ln>
            <a:noFill/>
          </a:ln>
        </p:spPr>
      </p:pic>
      <p:sp>
        <p:nvSpPr>
          <p:cNvPr id="5" name="Rectangle 4"/>
          <p:cNvSpPr/>
          <p:nvPr/>
        </p:nvSpPr>
        <p:spPr>
          <a:xfrm>
            <a:off x="300251" y="1479578"/>
            <a:ext cx="10085695" cy="3662541"/>
          </a:xfrm>
          <a:prstGeom prst="rect">
            <a:avLst/>
          </a:prstGeom>
        </p:spPr>
        <p:txBody>
          <a:bodyPr wrap="square">
            <a:spAutoFit/>
          </a:bodyPr>
          <a:lstStyle/>
          <a:p>
            <a:pPr algn="just" rtl="1">
              <a:lnSpc>
                <a:spcPct val="200000"/>
              </a:lnSpc>
            </a:pPr>
            <a:r>
              <a:rPr lang="fa-IR" sz="2400" b="1" dirty="0">
                <a:solidFill>
                  <a:srgbClr val="FF0000"/>
                </a:solidFill>
                <a:cs typeface="B Traffic" panose="00000400000000000000" pitchFamily="2" charset="-78"/>
              </a:rPr>
              <a:t>جهت تامین مواد غذایی سالم: </a:t>
            </a:r>
            <a:endParaRPr lang="en-US" sz="2400" dirty="0">
              <a:solidFill>
                <a:srgbClr val="FF0000"/>
              </a:solidFill>
              <a:cs typeface="B Traffic" panose="00000400000000000000" pitchFamily="2" charset="-78"/>
            </a:endParaRPr>
          </a:p>
          <a:p>
            <a:pPr algn="just" rtl="1">
              <a:lnSpc>
                <a:spcPct val="200000"/>
              </a:lnSpc>
              <a:buFont typeface="Arial" pitchFamily="34" charset="0"/>
              <a:buChar char="•"/>
            </a:pPr>
            <a:r>
              <a:rPr lang="fa-IR" sz="2300" b="1" dirty="0">
                <a:cs typeface="B Traffic" panose="00000400000000000000" pitchFamily="2" charset="-78"/>
              </a:rPr>
              <a:t> شستشوی مرتب </a:t>
            </a:r>
            <a:r>
              <a:rPr lang="ar-SA" sz="2300" b="1" dirty="0">
                <a:cs typeface="B Traffic" panose="00000400000000000000" pitchFamily="2" charset="-78"/>
              </a:rPr>
              <a:t>دست‌ها با </a:t>
            </a:r>
            <a:r>
              <a:rPr lang="fa-IR" sz="2300" b="1" dirty="0">
                <a:cs typeface="B Traffic" panose="00000400000000000000" pitchFamily="2" charset="-78"/>
              </a:rPr>
              <a:t>صابون و </a:t>
            </a:r>
            <a:r>
              <a:rPr lang="ar-SA" sz="2300" b="1" dirty="0">
                <a:cs typeface="B Traffic" panose="00000400000000000000" pitchFamily="2" charset="-78"/>
              </a:rPr>
              <a:t>آب </a:t>
            </a:r>
            <a:r>
              <a:rPr lang="fa-IR" sz="2300" b="1" dirty="0">
                <a:cs typeface="B Traffic" panose="00000400000000000000" pitchFamily="2" charset="-78"/>
              </a:rPr>
              <a:t>تمیز</a:t>
            </a:r>
            <a:endParaRPr lang="en-US" sz="2300" b="1" dirty="0">
              <a:cs typeface="B Traffic" panose="00000400000000000000" pitchFamily="2" charset="-78"/>
            </a:endParaRPr>
          </a:p>
          <a:p>
            <a:pPr lvl="0" algn="just" rtl="1">
              <a:lnSpc>
                <a:spcPct val="200000"/>
              </a:lnSpc>
              <a:buFont typeface="Arial" pitchFamily="34" charset="0"/>
              <a:buChar char="•"/>
            </a:pPr>
            <a:r>
              <a:rPr lang="fa-IR" sz="2300" b="1" dirty="0">
                <a:cs typeface="B Traffic" panose="00000400000000000000" pitchFamily="2" charset="-78"/>
              </a:rPr>
              <a:t> نگهداری غذا در </a:t>
            </a:r>
            <a:r>
              <a:rPr lang="ar-SA" sz="2300" b="1" dirty="0">
                <a:cs typeface="B Traffic" panose="00000400000000000000" pitchFamily="2" charset="-78"/>
              </a:rPr>
              <a:t>ظروف </a:t>
            </a:r>
            <a:r>
              <a:rPr lang="fa-IR" sz="2300" b="1" dirty="0">
                <a:cs typeface="B Traffic" panose="00000400000000000000" pitchFamily="2" charset="-78"/>
              </a:rPr>
              <a:t>تمیز </a:t>
            </a:r>
            <a:r>
              <a:rPr lang="ar-SA" sz="2300" b="1" dirty="0">
                <a:cs typeface="B Traffic" panose="00000400000000000000" pitchFamily="2" charset="-78"/>
              </a:rPr>
              <a:t>درپوش‌دار</a:t>
            </a:r>
            <a:r>
              <a:rPr lang="fa-IR" sz="2300" b="1" dirty="0">
                <a:cs typeface="B Traffic" panose="00000400000000000000" pitchFamily="2" charset="-78"/>
              </a:rPr>
              <a:t> </a:t>
            </a:r>
          </a:p>
          <a:p>
            <a:pPr lvl="0" algn="just" rtl="1">
              <a:lnSpc>
                <a:spcPct val="200000"/>
              </a:lnSpc>
              <a:buFont typeface="Arial" pitchFamily="34" charset="0"/>
              <a:buChar char="•"/>
            </a:pPr>
            <a:r>
              <a:rPr lang="fa-IR" sz="2300" b="1" dirty="0">
                <a:cs typeface="B Traffic" panose="00000400000000000000" pitchFamily="2" charset="-78"/>
              </a:rPr>
              <a:t> تمیز نگه داشتن </a:t>
            </a:r>
            <a:r>
              <a:rPr lang="ar-SA" sz="2300" b="1" dirty="0">
                <a:cs typeface="B Traffic" panose="00000400000000000000" pitchFamily="2" charset="-78"/>
              </a:rPr>
              <a:t>وسایل پخت و پز</a:t>
            </a:r>
            <a:endParaRPr lang="en-US" sz="2300" b="1" dirty="0">
              <a:cs typeface="B Traffic" panose="00000400000000000000" pitchFamily="2" charset="-78"/>
            </a:endParaRPr>
          </a:p>
          <a:p>
            <a:pPr lvl="0" algn="just" rtl="1">
              <a:lnSpc>
                <a:spcPct val="200000"/>
              </a:lnSpc>
              <a:buFont typeface="Arial" pitchFamily="34" charset="0"/>
              <a:buChar char="•"/>
            </a:pPr>
            <a:r>
              <a:rPr lang="ar-SA" sz="2300" b="1" dirty="0">
                <a:cs typeface="B Traffic" panose="00000400000000000000" pitchFamily="2" charset="-78"/>
              </a:rPr>
              <a:t>برای شیرخواران فقط از شیرخشک‌های آماده </a:t>
            </a:r>
            <a:r>
              <a:rPr lang="fa-IR" sz="2300" b="1" dirty="0">
                <a:cs typeface="B Traffic" panose="00000400000000000000" pitchFamily="2" charset="-78"/>
              </a:rPr>
              <a:t>و آب تصفیه شده </a:t>
            </a:r>
            <a:r>
              <a:rPr lang="ar-SA" sz="2300" b="1" dirty="0">
                <a:cs typeface="B Traffic" panose="00000400000000000000" pitchFamily="2" charset="-78"/>
              </a:rPr>
              <a:t>استفاده شود</a:t>
            </a:r>
            <a:r>
              <a:rPr lang="en-US" sz="2300" b="1" dirty="0">
                <a:cs typeface="B Traffic" panose="00000400000000000000" pitchFamily="2" charset="-78"/>
              </a:rPr>
              <a:t>.</a:t>
            </a:r>
            <a:r>
              <a:rPr lang="fa-IR" sz="2300" b="1" dirty="0">
                <a:cs typeface="B Traffic" panose="00000400000000000000" pitchFamily="2" charset="-78"/>
              </a:rPr>
              <a:t> </a:t>
            </a:r>
            <a:endParaRPr lang="en-US" sz="2300" b="1"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مواد غذایی سالم</a:t>
            </a:r>
            <a:endParaRPr lang="en-US" sz="2400" dirty="0">
              <a:solidFill>
                <a:schemeClr val="bg1"/>
              </a:solidFill>
              <a:cs typeface="B Titr" panose="00000700000000000000" pitchFamily="2" charset="-78"/>
            </a:endParaRPr>
          </a:p>
        </p:txBody>
      </p:sp>
      <p:sp>
        <p:nvSpPr>
          <p:cNvPr id="8" name="Rectangle 7"/>
          <p:cNvSpPr/>
          <p:nvPr/>
        </p:nvSpPr>
        <p:spPr>
          <a:xfrm>
            <a:off x="508000" y="5733120"/>
            <a:ext cx="9971313" cy="1200329"/>
          </a:xfrm>
          <a:prstGeom prst="rect">
            <a:avLst/>
          </a:prstGeom>
        </p:spPr>
        <p:txBody>
          <a:bodyPr wrap="square">
            <a:spAutoFit/>
          </a:bodyPr>
          <a:lstStyle/>
          <a:p>
            <a:pPr algn="just" rtl="1">
              <a:lnSpc>
                <a:spcPct val="150000"/>
              </a:lnSpc>
            </a:pPr>
            <a:r>
              <a:rPr lang="ar-SA" sz="2400" b="1" dirty="0">
                <a:solidFill>
                  <a:srgbClr val="FF0000"/>
                </a:solidFill>
                <a:cs typeface="B Traffic" panose="00000400000000000000" pitchFamily="2" charset="-78"/>
              </a:rPr>
              <a:t>توجه: </a:t>
            </a:r>
            <a:r>
              <a:rPr lang="fa-IR" sz="2400" b="1" dirty="0">
                <a:solidFill>
                  <a:srgbClr val="0070C0"/>
                </a:solidFill>
                <a:cs typeface="B Traffic" panose="00000400000000000000" pitchFamily="2" charset="-78"/>
              </a:rPr>
              <a:t>معمولاً </a:t>
            </a:r>
            <a:r>
              <a:rPr lang="ar-SA" sz="2400" b="1" dirty="0">
                <a:solidFill>
                  <a:srgbClr val="0070C0"/>
                </a:solidFill>
                <a:cs typeface="B Traffic" panose="00000400000000000000" pitchFamily="2" charset="-78"/>
              </a:rPr>
              <a:t>مواد غذایی منجمد شده را معمولاً می‌توان مصرف کرد، حتی اگر کاملاً سرد باشند. </a:t>
            </a:r>
            <a:endParaRPr lang="fa-IR" sz="2400" b="1" dirty="0">
              <a:solidFill>
                <a:srgbClr val="0070C0"/>
              </a:solidFill>
              <a:cs typeface="B Traffic" panose="00000400000000000000" pitchFamily="2" charset="-78"/>
            </a:endParaRPr>
          </a:p>
        </p:txBody>
      </p:sp>
    </p:spTree>
    <p:extLst>
      <p:ext uri="{BB962C8B-B14F-4D97-AF65-F5344CB8AC3E}">
        <p14:creationId xmlns:p14="http://schemas.microsoft.com/office/powerpoint/2010/main" val="3627502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fsharjoof\Desktop\81300MqRcHL._SL1500_.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16556" y="4023360"/>
            <a:ext cx="2313252" cy="2910840"/>
          </a:xfrm>
          <a:prstGeom prst="rect">
            <a:avLst/>
          </a:prstGeom>
          <a:noFill/>
        </p:spPr>
      </p:pic>
      <p:sp>
        <p:nvSpPr>
          <p:cNvPr id="5" name="Rectangle 4"/>
          <p:cNvSpPr/>
          <p:nvPr/>
        </p:nvSpPr>
        <p:spPr>
          <a:xfrm>
            <a:off x="300251" y="1407008"/>
            <a:ext cx="10062949" cy="4016484"/>
          </a:xfrm>
          <a:prstGeom prst="rect">
            <a:avLst/>
          </a:prstGeom>
        </p:spPr>
        <p:txBody>
          <a:bodyPr wrap="square">
            <a:spAutoFit/>
          </a:bodyPr>
          <a:lstStyle/>
          <a:p>
            <a:pPr algn="just" rtl="1">
              <a:lnSpc>
                <a:spcPct val="200000"/>
              </a:lnSpc>
            </a:pPr>
            <a:r>
              <a:rPr lang="fa-IR" sz="2400" b="1" dirty="0">
                <a:solidFill>
                  <a:srgbClr val="FF0000"/>
                </a:solidFill>
                <a:cs typeface="B Traffic" panose="00000400000000000000" pitchFamily="2" charset="-78"/>
              </a:rPr>
              <a:t>جهت تامین مواد غذایی سالم: </a:t>
            </a:r>
            <a:endParaRPr lang="en-US" sz="2400" dirty="0">
              <a:solidFill>
                <a:srgbClr val="FF0000"/>
              </a:solidFill>
              <a:cs typeface="B Traffic" panose="00000400000000000000" pitchFamily="2" charset="-78"/>
            </a:endParaRPr>
          </a:p>
          <a:p>
            <a:pPr lvl="0" algn="just" rtl="1">
              <a:lnSpc>
                <a:spcPct val="200000"/>
              </a:lnSpc>
              <a:buFont typeface="Arial" pitchFamily="34" charset="0"/>
              <a:buChar char="•"/>
            </a:pPr>
            <a:r>
              <a:rPr lang="fa-IR" sz="2300" b="1" dirty="0">
                <a:cs typeface="B Traffic" panose="00000400000000000000" pitchFamily="2" charset="-78"/>
              </a:rPr>
              <a:t>دور ریختن خ</a:t>
            </a:r>
            <a:r>
              <a:rPr lang="ar-SA" sz="2300" b="1" dirty="0">
                <a:cs typeface="B Traffic" panose="00000400000000000000" pitchFamily="2" charset="-78"/>
              </a:rPr>
              <a:t>وراکی </a:t>
            </a:r>
            <a:r>
              <a:rPr lang="fa-IR" sz="2300" b="1" dirty="0">
                <a:cs typeface="B Traffic" panose="00000400000000000000" pitchFamily="2" charset="-78"/>
              </a:rPr>
              <a:t>آ</a:t>
            </a:r>
            <a:r>
              <a:rPr lang="ar-SA" sz="2300" b="1" dirty="0">
                <a:cs typeface="B Traffic" panose="00000400000000000000" pitchFamily="2" charset="-78"/>
              </a:rPr>
              <a:t>لوده </a:t>
            </a:r>
            <a:r>
              <a:rPr lang="fa-IR" sz="2300" b="1" dirty="0">
                <a:cs typeface="B Traffic" panose="00000400000000000000" pitchFamily="2" charset="-78"/>
              </a:rPr>
              <a:t>و یا موادی که </a:t>
            </a:r>
            <a:r>
              <a:rPr lang="ar-SA" sz="2300" b="1" dirty="0">
                <a:cs typeface="B Traffic" panose="00000400000000000000" pitchFamily="2" charset="-78"/>
              </a:rPr>
              <a:t>بیش از </a:t>
            </a:r>
            <a:r>
              <a:rPr lang="fa-IR" sz="2300" b="1" dirty="0">
                <a:cs typeface="B Traffic" panose="00000400000000000000" pitchFamily="2" charset="-78"/>
              </a:rPr>
              <a:t>۲</a:t>
            </a:r>
            <a:r>
              <a:rPr lang="ar-SA" sz="2300" b="1" dirty="0">
                <a:cs typeface="B Traffic" panose="00000400000000000000" pitchFamily="2" charset="-78"/>
              </a:rPr>
              <a:t> ساعت در دمای اطاق </a:t>
            </a:r>
            <a:r>
              <a:rPr lang="fa-IR" sz="2300" b="1" dirty="0">
                <a:cs typeface="B Traffic" panose="00000400000000000000" pitchFamily="2" charset="-78"/>
              </a:rPr>
              <a:t>مانده اند.</a:t>
            </a:r>
            <a:endParaRPr lang="en-US" sz="2300" b="1" dirty="0">
              <a:cs typeface="B Traffic" panose="00000400000000000000" pitchFamily="2" charset="-78"/>
            </a:endParaRPr>
          </a:p>
          <a:p>
            <a:pPr lvl="0" algn="just" rtl="1">
              <a:lnSpc>
                <a:spcPct val="200000"/>
              </a:lnSpc>
              <a:buFont typeface="Arial" pitchFamily="34" charset="0"/>
              <a:buChar char="•"/>
            </a:pPr>
            <a:r>
              <a:rPr lang="fa-IR" sz="2300" b="1" dirty="0">
                <a:cs typeface="B Traffic" panose="00000400000000000000" pitchFamily="2" charset="-78"/>
              </a:rPr>
              <a:t> دور ریختن </a:t>
            </a:r>
            <a:r>
              <a:rPr lang="ar-SA" sz="2300" b="1" dirty="0">
                <a:cs typeface="B Traffic" panose="00000400000000000000" pitchFamily="2" charset="-78"/>
              </a:rPr>
              <a:t>م</a:t>
            </a:r>
            <a:r>
              <a:rPr lang="fa-IR" sz="2300" b="1" dirty="0">
                <a:cs typeface="B Traffic" panose="00000400000000000000" pitchFamily="2" charset="-78"/>
              </a:rPr>
              <a:t>واد</a:t>
            </a:r>
            <a:r>
              <a:rPr lang="ar-SA" sz="2300" b="1" dirty="0">
                <a:cs typeface="B Traffic" panose="00000400000000000000" pitchFamily="2" charset="-78"/>
              </a:rPr>
              <a:t> غذایی که بو، رنگ یا ظاهر غیرمعمول دارد</a:t>
            </a:r>
            <a:r>
              <a:rPr lang="fa-IR" sz="2300" b="1" dirty="0">
                <a:cs typeface="B Traffic" panose="00000400000000000000" pitchFamily="2" charset="-78"/>
              </a:rPr>
              <a:t> یا قوطی کنسرو باد کرده</a:t>
            </a:r>
          </a:p>
          <a:p>
            <a:pPr algn="just" rtl="1">
              <a:lnSpc>
                <a:spcPct val="200000"/>
              </a:lnSpc>
              <a:buFont typeface="Arial" pitchFamily="34" charset="0"/>
              <a:buChar char="•"/>
            </a:pPr>
            <a:r>
              <a:rPr lang="fa-IR" sz="2300" b="1" dirty="0">
                <a:cs typeface="B Traffic" panose="00000400000000000000" pitchFamily="2" charset="-78"/>
              </a:rPr>
              <a:t> نگهداری </a:t>
            </a:r>
            <a:r>
              <a:rPr lang="ar-SA" sz="2300" b="1" dirty="0">
                <a:cs typeface="B Traffic" panose="00000400000000000000" pitchFamily="2" charset="-78"/>
              </a:rPr>
              <a:t>زباله‌ها در ظروف دربسته و </a:t>
            </a:r>
            <a:r>
              <a:rPr lang="fa-IR" sz="2300" b="1" dirty="0">
                <a:cs typeface="B Traffic" panose="00000400000000000000" pitchFamily="2" charset="-78"/>
              </a:rPr>
              <a:t>دفن آنها د</a:t>
            </a:r>
            <a:r>
              <a:rPr lang="ar-SA" sz="2300" b="1" dirty="0">
                <a:cs typeface="B Traffic" panose="00000400000000000000" pitchFamily="2" charset="-78"/>
              </a:rPr>
              <a:t>ر جای مناسب </a:t>
            </a:r>
            <a:endParaRPr lang="fa-IR" sz="2300" b="1" dirty="0">
              <a:cs typeface="B Traffic" panose="00000400000000000000" pitchFamily="2" charset="-78"/>
            </a:endParaRPr>
          </a:p>
          <a:p>
            <a:pPr lvl="0" algn="just" rtl="1">
              <a:lnSpc>
                <a:spcPct val="150000"/>
              </a:lnSpc>
              <a:buFont typeface="Arial" pitchFamily="34" charset="0"/>
              <a:buChar char="•"/>
            </a:pPr>
            <a:r>
              <a:rPr lang="fa-IR" sz="2300" b="1" dirty="0">
                <a:cs typeface="B Traffic" panose="00000400000000000000" pitchFamily="2" charset="-78"/>
              </a:rPr>
              <a:t> عدم جمع شدن </a:t>
            </a:r>
            <a:r>
              <a:rPr lang="ar-SA" sz="2300" b="1" dirty="0">
                <a:cs typeface="B Traffic" panose="00000400000000000000" pitchFamily="2" charset="-78"/>
              </a:rPr>
              <a:t>زباله‌ها در محل سکونت </a:t>
            </a:r>
            <a:endParaRPr lang="fa-IR" sz="2300" b="1" dirty="0">
              <a:cs typeface="B Traffic" panose="00000400000000000000" pitchFamily="2" charset="-78"/>
            </a:endParaRPr>
          </a:p>
          <a:p>
            <a:pPr lvl="0" algn="just" rtl="1">
              <a:lnSpc>
                <a:spcPct val="150000"/>
              </a:lnSpc>
            </a:pPr>
            <a:r>
              <a:rPr lang="fa-IR" sz="2300" b="1" dirty="0">
                <a:cs typeface="B Traffic" panose="00000400000000000000" pitchFamily="2" charset="-78"/>
              </a:rPr>
              <a:t>(به دلیل احتمال حریق و افزایش آلودگی)</a:t>
            </a:r>
            <a:endParaRPr lang="en-US" sz="2300" b="1"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مواد غذایی سالم</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3627502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fsharjoof\Desktop\can.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V="1">
            <a:off x="116123" y="2743199"/>
            <a:ext cx="3279531" cy="3701144"/>
          </a:xfrm>
          <a:prstGeom prst="rect">
            <a:avLst/>
          </a:prstGeom>
          <a:noFill/>
        </p:spPr>
      </p:pic>
      <p:sp>
        <p:nvSpPr>
          <p:cNvPr id="5" name="Rectangle 4"/>
          <p:cNvSpPr/>
          <p:nvPr/>
        </p:nvSpPr>
        <p:spPr>
          <a:xfrm>
            <a:off x="559560" y="1540075"/>
            <a:ext cx="9676263" cy="2308324"/>
          </a:xfrm>
          <a:prstGeom prst="rect">
            <a:avLst/>
          </a:prstGeom>
        </p:spPr>
        <p:txBody>
          <a:bodyPr wrap="square">
            <a:spAutoFit/>
          </a:bodyPr>
          <a:lstStyle/>
          <a:p>
            <a:pPr algn="just" rtl="1"/>
            <a:r>
              <a:rPr lang="ar-SA" sz="2400" b="1" dirty="0">
                <a:cs typeface="B Traffic" panose="00000400000000000000" pitchFamily="2" charset="-78"/>
              </a:rPr>
              <a:t>پخت و پز</a:t>
            </a:r>
            <a:endParaRPr lang="en-US" sz="2400" b="1" dirty="0">
              <a:cs typeface="B Traffic" panose="00000400000000000000" pitchFamily="2" charset="-78"/>
            </a:endParaRPr>
          </a:p>
          <a:p>
            <a:pPr lvl="0" algn="just" rtl="1">
              <a:lnSpc>
                <a:spcPct val="150000"/>
              </a:lnSpc>
              <a:buFont typeface="Arial" pitchFamily="34" charset="0"/>
              <a:buChar char="•"/>
            </a:pPr>
            <a:r>
              <a:rPr lang="fa-IR" sz="2000" b="1" dirty="0">
                <a:cs typeface="B Traffic" panose="00000400000000000000" pitchFamily="2" charset="-78"/>
              </a:rPr>
              <a:t> استفاده از </a:t>
            </a:r>
            <a:r>
              <a:rPr lang="ar-SA" sz="2000" b="1" dirty="0">
                <a:cs typeface="B Traffic" panose="00000400000000000000" pitchFamily="2" charset="-78"/>
              </a:rPr>
              <a:t>روش‌های جایگزین پخت و پز (مثلاً منقل</a:t>
            </a:r>
            <a:r>
              <a:rPr lang="fa-IR" sz="2000" b="1" dirty="0">
                <a:cs typeface="B Traffic" panose="00000400000000000000" pitchFamily="2" charset="-78"/>
              </a:rPr>
              <a:t>، اجاق پیک نیک</a:t>
            </a:r>
            <a:r>
              <a:rPr lang="ar-SA" sz="2000" b="1" dirty="0">
                <a:cs typeface="B Traffic" panose="00000400000000000000" pitchFamily="2" charset="-78"/>
              </a:rPr>
              <a:t>) </a:t>
            </a:r>
            <a:r>
              <a:rPr lang="fa-IR" sz="2000" b="1" dirty="0">
                <a:cs typeface="B Traffic" panose="00000400000000000000" pitchFamily="2" charset="-78"/>
              </a:rPr>
              <a:t>در </a:t>
            </a:r>
            <a:r>
              <a:rPr lang="ar-SA" sz="2000" b="1" dirty="0">
                <a:cs typeface="B Traffic" panose="00000400000000000000" pitchFamily="2" charset="-78"/>
              </a:rPr>
              <a:t>شرایط اضطراری</a:t>
            </a:r>
            <a:endParaRPr lang="en-US" sz="2000" b="1" dirty="0">
              <a:cs typeface="B Traffic" panose="00000400000000000000" pitchFamily="2" charset="-78"/>
            </a:endParaRPr>
          </a:p>
          <a:p>
            <a:pPr lvl="0" algn="just" rtl="1">
              <a:lnSpc>
                <a:spcPct val="150000"/>
              </a:lnSpc>
              <a:buFont typeface="Arial" pitchFamily="34" charset="0"/>
              <a:buChar char="•"/>
            </a:pPr>
            <a:r>
              <a:rPr lang="fa-IR" sz="2000" b="1" dirty="0">
                <a:cs typeface="B Traffic" panose="00000400000000000000" pitchFamily="2" charset="-78"/>
              </a:rPr>
              <a:t> </a:t>
            </a:r>
            <a:r>
              <a:rPr lang="ar-SA" sz="2000" b="1" dirty="0">
                <a:cs typeface="B Traffic" panose="00000400000000000000" pitchFamily="2" charset="-78"/>
              </a:rPr>
              <a:t>غذاهای کنسرو شده کارخانه‌ای </a:t>
            </a:r>
            <a:r>
              <a:rPr lang="fa-IR" sz="2000" b="1" dirty="0">
                <a:cs typeface="B Traffic" panose="00000400000000000000" pitchFamily="2" charset="-78"/>
              </a:rPr>
              <a:t>نیازی به گرم کردن ندارند ولی اگر لازم بود:</a:t>
            </a:r>
            <a:endParaRPr lang="en-US" sz="2000" b="1" dirty="0">
              <a:cs typeface="B Traffic" panose="00000400000000000000" pitchFamily="2" charset="-78"/>
            </a:endParaRPr>
          </a:p>
          <a:p>
            <a:pPr lvl="1" algn="just" rtl="1">
              <a:lnSpc>
                <a:spcPct val="150000"/>
              </a:lnSpc>
              <a:buFont typeface="Arial" pitchFamily="34" charset="0"/>
              <a:buChar char="•"/>
            </a:pPr>
            <a:r>
              <a:rPr lang="fa-IR" sz="2000" b="1" dirty="0">
                <a:solidFill>
                  <a:srgbClr val="0070C0"/>
                </a:solidFill>
                <a:cs typeface="B Traffic" panose="00000400000000000000" pitchFamily="2" charset="-78"/>
              </a:rPr>
              <a:t> </a:t>
            </a:r>
            <a:r>
              <a:rPr lang="ar-SA" sz="2000" b="1" dirty="0">
                <a:solidFill>
                  <a:srgbClr val="0070C0"/>
                </a:solidFill>
                <a:cs typeface="B Traffic" panose="00000400000000000000" pitchFamily="2" charset="-78"/>
              </a:rPr>
              <a:t>برچسب قوطی برداشته شود</a:t>
            </a:r>
            <a:r>
              <a:rPr lang="fa-IR" sz="2000" b="1" dirty="0">
                <a:solidFill>
                  <a:srgbClr val="0070C0"/>
                </a:solidFill>
                <a:cs typeface="B Traffic" panose="00000400000000000000" pitchFamily="2" charset="-78"/>
              </a:rPr>
              <a:t> و  </a:t>
            </a:r>
            <a:r>
              <a:rPr lang="ar-SA" sz="2000" b="1" dirty="0">
                <a:solidFill>
                  <a:srgbClr val="0070C0"/>
                </a:solidFill>
                <a:cs typeface="B Traffic" panose="00000400000000000000" pitchFamily="2" charset="-78"/>
              </a:rPr>
              <a:t>قوطی ‌کاملاً شستشو و ضدعفونی </a:t>
            </a:r>
            <a:r>
              <a:rPr lang="fa-IR" sz="2000" b="1" dirty="0">
                <a:solidFill>
                  <a:srgbClr val="0070C0"/>
                </a:solidFill>
                <a:cs typeface="B Traffic" panose="00000400000000000000" pitchFamily="2" charset="-78"/>
              </a:rPr>
              <a:t>شود</a:t>
            </a:r>
            <a:endParaRPr lang="en-US" sz="2000" b="1" dirty="0">
              <a:solidFill>
                <a:srgbClr val="0070C0"/>
              </a:solidFill>
              <a:cs typeface="B Traffic" panose="00000400000000000000" pitchFamily="2" charset="-78"/>
            </a:endParaRPr>
          </a:p>
          <a:p>
            <a:pPr lvl="1" algn="just" rtl="1">
              <a:lnSpc>
                <a:spcPct val="150000"/>
              </a:lnSpc>
              <a:buFont typeface="Arial" pitchFamily="34" charset="0"/>
              <a:buChar char="•"/>
            </a:pPr>
            <a:r>
              <a:rPr lang="fa-IR" sz="2000" b="1" dirty="0">
                <a:solidFill>
                  <a:srgbClr val="0070C0"/>
                </a:solidFill>
                <a:cs typeface="B Traffic" panose="00000400000000000000" pitchFamily="2" charset="-78"/>
              </a:rPr>
              <a:t> </a:t>
            </a:r>
            <a:r>
              <a:rPr lang="ar-SA" sz="2000" b="1" dirty="0">
                <a:solidFill>
                  <a:srgbClr val="0070C0"/>
                </a:solidFill>
                <a:cs typeface="B Traffic" panose="00000400000000000000" pitchFamily="2" charset="-78"/>
              </a:rPr>
              <a:t>قبل از گرم نمودن‌، درب قوطی ‌باید باز </a:t>
            </a:r>
            <a:r>
              <a:rPr lang="fa-IR" sz="2000" b="1" dirty="0">
                <a:solidFill>
                  <a:srgbClr val="0070C0"/>
                </a:solidFill>
                <a:cs typeface="B Traffic" panose="00000400000000000000" pitchFamily="2" charset="-78"/>
              </a:rPr>
              <a:t>شود</a:t>
            </a: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تهیه سرپناه ـ تأمین مواد غذایی سالم</a:t>
            </a:r>
            <a:endParaRPr lang="en-US" sz="2400" dirty="0">
              <a:solidFill>
                <a:schemeClr val="bg1"/>
              </a:solidFill>
              <a:cs typeface="B Titr" panose="00000700000000000000" pitchFamily="2" charset="-78"/>
            </a:endParaRPr>
          </a:p>
        </p:txBody>
      </p:sp>
      <p:sp>
        <p:nvSpPr>
          <p:cNvPr id="8" name="Rectangle 7"/>
          <p:cNvSpPr/>
          <p:nvPr/>
        </p:nvSpPr>
        <p:spPr>
          <a:xfrm>
            <a:off x="3483430" y="4268707"/>
            <a:ext cx="6865256" cy="1846659"/>
          </a:xfrm>
          <a:prstGeom prst="rect">
            <a:avLst/>
          </a:prstGeom>
        </p:spPr>
        <p:txBody>
          <a:bodyPr wrap="square">
            <a:spAutoFit/>
          </a:bodyPr>
          <a:lstStyle/>
          <a:p>
            <a:pPr algn="just" rtl="1"/>
            <a:r>
              <a:rPr lang="ar-SA" sz="2400" b="1" dirty="0">
                <a:cs typeface="B Traffic" panose="00000400000000000000" pitchFamily="2" charset="-78"/>
              </a:rPr>
              <a:t>در شرایط بدون برق</a:t>
            </a:r>
            <a:endParaRPr lang="en-US" sz="2400" b="1" dirty="0">
              <a:cs typeface="B Traffic" panose="00000400000000000000" pitchFamily="2" charset="-78"/>
            </a:endParaRPr>
          </a:p>
          <a:p>
            <a:pPr lvl="0" algn="just" rtl="1">
              <a:lnSpc>
                <a:spcPct val="150000"/>
              </a:lnSpc>
            </a:pPr>
            <a:r>
              <a:rPr lang="fa-IR" sz="2000" b="1" dirty="0">
                <a:cs typeface="B Traffic" panose="00000400000000000000" pitchFamily="2" charset="-78"/>
              </a:rPr>
              <a:t>تامین </a:t>
            </a:r>
            <a:r>
              <a:rPr lang="ar-SA" sz="2000" b="1" dirty="0">
                <a:cs typeface="B Traffic" panose="00000400000000000000" pitchFamily="2" charset="-78"/>
              </a:rPr>
              <a:t>انباری مناسب برای غذاهای</a:t>
            </a:r>
            <a:r>
              <a:rPr lang="fa-IR" sz="2000" b="1" dirty="0">
                <a:cs typeface="B Traffic" panose="00000400000000000000" pitchFamily="2" charset="-78"/>
              </a:rPr>
              <a:t> فا</a:t>
            </a:r>
            <a:r>
              <a:rPr lang="ar-SA" sz="2000" b="1" dirty="0">
                <a:cs typeface="B Traffic" panose="00000400000000000000" pitchFamily="2" charset="-78"/>
              </a:rPr>
              <a:t>سدشدنی</a:t>
            </a:r>
            <a:endParaRPr lang="en-US" sz="2000" b="1" dirty="0">
              <a:cs typeface="B Traffic" panose="00000400000000000000" pitchFamily="2" charset="-78"/>
            </a:endParaRPr>
          </a:p>
          <a:p>
            <a:pPr lvl="0" algn="just" rtl="1">
              <a:lnSpc>
                <a:spcPct val="150000"/>
              </a:lnSpc>
            </a:pPr>
            <a:r>
              <a:rPr lang="fa-IR" sz="2000" b="1" dirty="0">
                <a:cs typeface="B Traffic" panose="00000400000000000000" pitchFamily="2" charset="-78"/>
              </a:rPr>
              <a:t>استفاده از </a:t>
            </a:r>
            <a:r>
              <a:rPr lang="ar-SA" sz="2000" b="1" dirty="0">
                <a:cs typeface="B Traffic" panose="00000400000000000000" pitchFamily="2" charset="-78"/>
              </a:rPr>
              <a:t>از یخ خشک</a:t>
            </a:r>
            <a:r>
              <a:rPr lang="fa-IR" sz="2000" b="1" dirty="0">
                <a:cs typeface="B Traffic" panose="00000400000000000000" pitchFamily="2" charset="-78"/>
              </a:rPr>
              <a:t> که شکل جامد دی اکسید کربن است</a:t>
            </a:r>
          </a:p>
          <a:p>
            <a:pPr lvl="0" algn="ctr" rtl="1">
              <a:lnSpc>
                <a:spcPct val="150000"/>
              </a:lnSpc>
            </a:pPr>
            <a:r>
              <a:rPr lang="fa-IR" sz="2000" b="1" dirty="0">
                <a:solidFill>
                  <a:srgbClr val="FF0000"/>
                </a:solidFill>
                <a:cs typeface="B Traffic" panose="00000400000000000000" pitchFamily="2" charset="-78"/>
              </a:rPr>
              <a:t>(یخ خشک رطوبت ندارد)</a:t>
            </a:r>
            <a:endParaRPr lang="en-US" sz="2000" b="1" dirty="0">
              <a:solidFill>
                <a:srgbClr val="FF0000"/>
              </a:solidFill>
              <a:cs typeface="B Traffic" panose="00000400000000000000" pitchFamily="2" charset="-78"/>
            </a:endParaRPr>
          </a:p>
        </p:txBody>
      </p:sp>
    </p:spTree>
    <p:extLst>
      <p:ext uri="{BB962C8B-B14F-4D97-AF65-F5344CB8AC3E}">
        <p14:creationId xmlns:p14="http://schemas.microsoft.com/office/powerpoint/2010/main" val="727732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77240" y="2164080"/>
            <a:ext cx="8976360" cy="3631763"/>
          </a:xfrm>
          <a:prstGeom prst="rect">
            <a:avLst/>
          </a:prstGeom>
        </p:spPr>
        <p:txBody>
          <a:bodyPr wrap="square">
            <a:spAutoFit/>
          </a:bodyPr>
          <a:lstStyle/>
          <a:p>
            <a:pPr algn="ctr" rtl="1"/>
            <a:r>
              <a:rPr lang="fa-IR" sz="11500" dirty="0">
                <a:cs typeface="B Titr" panose="00000700000000000000" pitchFamily="2" charset="-78"/>
              </a:rPr>
              <a:t>بازگشت به </a:t>
            </a:r>
          </a:p>
          <a:p>
            <a:pPr algn="ctr" rtl="1"/>
            <a:r>
              <a:rPr lang="fa-IR" sz="11500" dirty="0">
                <a:cs typeface="B Titr" panose="00000700000000000000" pitchFamily="2" charset="-78"/>
              </a:rPr>
              <a:t>وضعیت عادی</a:t>
            </a:r>
            <a:endParaRPr lang="en-US" sz="11500" dirty="0"/>
          </a:p>
        </p:txBody>
      </p:sp>
      <p:sp>
        <p:nvSpPr>
          <p:cNvPr id="8" name="Rectangle 7">
            <a:hlinkClick r:id="rId3" action="ppaction://hlinksldjump"/>
          </p:cNvPr>
          <p:cNvSpPr/>
          <p:nvPr/>
        </p:nvSpPr>
        <p:spPr>
          <a:xfrm rot="19095865">
            <a:off x="27296" y="237026"/>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
        <p:nvSpPr>
          <p:cNvPr id="5" name="Slide Number Placeholder 3"/>
          <p:cNvSpPr txBox="1">
            <a:spLocks/>
          </p:cNvSpPr>
          <p:nvPr/>
        </p:nvSpPr>
        <p:spPr>
          <a:xfrm>
            <a:off x="9906001" y="6937249"/>
            <a:ext cx="768096" cy="420624"/>
          </a:xfrm>
          <a:prstGeom prst="rect">
            <a:avLst/>
          </a:prstGeom>
        </p:spPr>
        <p:txBody>
          <a:bodyPr vert="horz" lIns="91440" tIns="45720" rIns="91440" bIns="4572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fld id="{5BDD2102-B002-49EC-9ADB-CA9D92647387}" type="slidenum">
              <a:rPr kumimoji="0" lang="en-US" sz="1323"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n-lt"/>
                <a:ea typeface="+mn-ea"/>
                <a:cs typeface="B Traffic" panose="000004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58</a:t>
            </a:fld>
            <a:endParaRPr kumimoji="0" lang="en-US" sz="132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B Traffic" panose="00000400000000000000" pitchFamily="2" charset="-78"/>
            </a:endParaRPr>
          </a:p>
        </p:txBody>
      </p:sp>
    </p:spTree>
    <p:extLst>
      <p:ext uri="{BB962C8B-B14F-4D97-AF65-F5344CB8AC3E}">
        <p14:creationId xmlns:p14="http://schemas.microsoft.com/office/powerpoint/2010/main" val="2697664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263" y="1540225"/>
            <a:ext cx="9717206" cy="1477328"/>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توصیه‌هایی در مورد حفظ سلامتی و ایمنی</a:t>
            </a:r>
            <a:endParaRPr lang="en-US" sz="2400" dirty="0">
              <a:solidFill>
                <a:srgbClr val="FF0000"/>
              </a:solidFill>
              <a:cs typeface="B Traffic" panose="00000400000000000000" pitchFamily="2" charset="-78"/>
            </a:endParaRPr>
          </a:p>
          <a:p>
            <a:pPr algn="just" rtl="1">
              <a:lnSpc>
                <a:spcPct val="150000"/>
              </a:lnSpc>
            </a:pPr>
            <a:r>
              <a:rPr lang="fa-IR" sz="2200" b="1" dirty="0">
                <a:cs typeface="B Traffic" panose="00000400000000000000" pitchFamily="2" charset="-78"/>
              </a:rPr>
              <a:t>بازسازی روانی روندی تدریجی است</a:t>
            </a:r>
          </a:p>
          <a:p>
            <a:pPr algn="just" rtl="1">
              <a:lnSpc>
                <a:spcPct val="150000"/>
              </a:lnSpc>
            </a:pPr>
            <a:r>
              <a:rPr lang="fa-IR" sz="2200" b="1" dirty="0">
                <a:cs typeface="B Traffic" panose="00000400000000000000" pitchFamily="2" charset="-78"/>
              </a:rPr>
              <a:t>ح</a:t>
            </a:r>
            <a:r>
              <a:rPr lang="ar-SA" sz="2200" b="1" dirty="0">
                <a:cs typeface="B Traffic" panose="00000400000000000000" pitchFamily="2" charset="-78"/>
              </a:rPr>
              <a:t>فظ سلامتی جسمی و روانی و نیز ایمنی در درجه اول اهمیت قرار دارند. </a:t>
            </a:r>
            <a:endParaRPr lang="fa-IR" sz="2200" b="1"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8" name="Rectangle 7"/>
          <p:cNvSpPr/>
          <p:nvPr/>
        </p:nvSpPr>
        <p:spPr>
          <a:xfrm>
            <a:off x="457200" y="3262345"/>
            <a:ext cx="9944669" cy="3185487"/>
          </a:xfrm>
          <a:prstGeom prst="rect">
            <a:avLst/>
          </a:prstGeom>
        </p:spPr>
        <p:txBody>
          <a:bodyPr wrap="square">
            <a:spAutoFit/>
          </a:bodyPr>
          <a:lstStyle/>
          <a:p>
            <a:pPr algn="just" rtl="1">
              <a:lnSpc>
                <a:spcPct val="150000"/>
              </a:lnSpc>
            </a:pPr>
            <a:r>
              <a:rPr lang="ar-SA" sz="2400" b="1" dirty="0">
                <a:solidFill>
                  <a:srgbClr val="FF0000"/>
                </a:solidFill>
                <a:cs typeface="B Traffic" panose="00000400000000000000" pitchFamily="2" charset="-78"/>
              </a:rPr>
              <a:t>کمک به مجروحان</a:t>
            </a:r>
            <a:endParaRPr lang="en-US" sz="2400" b="1" dirty="0">
              <a:solidFill>
                <a:srgbClr val="FF0000"/>
              </a:solidFill>
              <a:cs typeface="B Traffic" panose="00000400000000000000" pitchFamily="2" charset="-78"/>
            </a:endParaRPr>
          </a:p>
          <a:p>
            <a:pPr lvl="0" algn="just" rtl="1">
              <a:lnSpc>
                <a:spcPct val="150000"/>
              </a:lnSpc>
              <a:buFont typeface="Arial" pitchFamily="34" charset="0"/>
              <a:buChar char="•"/>
            </a:pPr>
            <a:r>
              <a:rPr lang="fa-IR" sz="2200" b="1" dirty="0">
                <a:cs typeface="B Traffic" panose="00000400000000000000" pitchFamily="2" charset="-78"/>
              </a:rPr>
              <a:t> </a:t>
            </a:r>
            <a:r>
              <a:rPr lang="ar-SA" sz="2200" b="1" dirty="0">
                <a:cs typeface="B Traffic" panose="00000400000000000000" pitchFamily="2" charset="-78"/>
              </a:rPr>
              <a:t>افراد دچار جراحات شدید را </a:t>
            </a:r>
            <a:r>
              <a:rPr lang="fa-IR" sz="2200" b="1" dirty="0">
                <a:cs typeface="B Traffic" panose="00000400000000000000" pitchFamily="2" charset="-78"/>
              </a:rPr>
              <a:t>جابجا نکنید مگر </a:t>
            </a:r>
            <a:r>
              <a:rPr lang="ar-SA" sz="2200" b="1" dirty="0">
                <a:cs typeface="B Traffic" panose="00000400000000000000" pitchFamily="2" charset="-78"/>
              </a:rPr>
              <a:t>آنکه در معرض خطر بیشتر باشند.</a:t>
            </a:r>
            <a:endParaRPr lang="fa-IR" sz="2200" b="1" dirty="0">
              <a:cs typeface="B Traffic" panose="00000400000000000000" pitchFamily="2" charset="-78"/>
            </a:endParaRPr>
          </a:p>
          <a:p>
            <a:pPr lvl="0" algn="just" rtl="1">
              <a:lnSpc>
                <a:spcPct val="150000"/>
              </a:lnSpc>
              <a:buFont typeface="Arial" pitchFamily="34" charset="0"/>
              <a:buChar char="•"/>
            </a:pPr>
            <a:r>
              <a:rPr lang="fa-IR" sz="2200" b="1" dirty="0">
                <a:cs typeface="B Traffic" panose="00000400000000000000" pitchFamily="2" charset="-78"/>
              </a:rPr>
              <a:t> در جابجایی </a:t>
            </a:r>
            <a:r>
              <a:rPr lang="ar-SA" sz="2200" b="1" dirty="0">
                <a:cs typeface="B Traffic" panose="00000400000000000000" pitchFamily="2" charset="-78"/>
              </a:rPr>
              <a:t>مصدوم بیهوش،</a:t>
            </a:r>
            <a:r>
              <a:rPr lang="fa-IR" sz="2200" b="1" dirty="0">
                <a:cs typeface="B Traffic" panose="00000400000000000000" pitchFamily="2" charset="-78"/>
              </a:rPr>
              <a:t> </a:t>
            </a:r>
            <a:r>
              <a:rPr lang="ar-SA" sz="2200" b="1" dirty="0">
                <a:cs typeface="B Traffic" panose="00000400000000000000" pitchFamily="2" charset="-78"/>
              </a:rPr>
              <a:t>ا</a:t>
            </a:r>
            <a:r>
              <a:rPr lang="fa-IR" sz="2200" b="1" dirty="0">
                <a:cs typeface="B Traffic" panose="00000400000000000000" pitchFamily="2" charset="-78"/>
              </a:rPr>
              <a:t>بتدا </a:t>
            </a:r>
            <a:r>
              <a:rPr lang="ar-SA" sz="2200" b="1" dirty="0">
                <a:cs typeface="B Traffic" panose="00000400000000000000" pitchFamily="2" charset="-78"/>
              </a:rPr>
              <a:t>ناحیه گردن و پشت </a:t>
            </a:r>
            <a:r>
              <a:rPr lang="fa-IR" sz="2200" b="1" dirty="0">
                <a:cs typeface="B Traffic" panose="00000400000000000000" pitchFamily="2" charset="-78"/>
              </a:rPr>
              <a:t>تثبیت شود.</a:t>
            </a:r>
          </a:p>
          <a:p>
            <a:pPr lvl="0" algn="just" rtl="1">
              <a:lnSpc>
                <a:spcPct val="150000"/>
              </a:lnSpc>
              <a:buFont typeface="Arial" pitchFamily="34" charset="0"/>
              <a:buChar char="•"/>
            </a:pPr>
            <a:r>
              <a:rPr lang="fa-IR" sz="2200" b="1" dirty="0">
                <a:cs typeface="B Traffic" panose="00000400000000000000" pitchFamily="2" charset="-78"/>
              </a:rPr>
              <a:t> اگر مصدوم تنفس نداشت، </a:t>
            </a:r>
            <a:r>
              <a:rPr lang="ar-SA" sz="2200" b="1" dirty="0">
                <a:cs typeface="B Traffic" panose="00000400000000000000" pitchFamily="2" charset="-78"/>
              </a:rPr>
              <a:t>راه هوایی را پاک کرده و تنفس دهان به دهان را شروع ک</a:t>
            </a:r>
            <a:r>
              <a:rPr lang="fa-IR" sz="2200" b="1" dirty="0">
                <a:cs typeface="B Traffic" panose="00000400000000000000" pitchFamily="2" charset="-78"/>
              </a:rPr>
              <a:t>نید.</a:t>
            </a:r>
            <a:endParaRPr lang="en-US" sz="2200" b="1" dirty="0">
              <a:cs typeface="B Traffic" panose="00000400000000000000" pitchFamily="2" charset="-78"/>
            </a:endParaRPr>
          </a:p>
          <a:p>
            <a:pPr lvl="0" algn="just" rtl="1">
              <a:lnSpc>
                <a:spcPct val="150000"/>
              </a:lnSpc>
              <a:buFont typeface="Arial" pitchFamily="34" charset="0"/>
              <a:buChar char="•"/>
            </a:pPr>
            <a:r>
              <a:rPr lang="fa-IR" sz="2200" b="1" dirty="0">
                <a:cs typeface="B Traffic" panose="00000400000000000000" pitchFamily="2" charset="-78"/>
              </a:rPr>
              <a:t> با استفاده از پتو ، </a:t>
            </a:r>
            <a:r>
              <a:rPr lang="ar-SA" sz="2200" b="1" dirty="0">
                <a:cs typeface="B Traffic" panose="00000400000000000000" pitchFamily="2" charset="-78"/>
              </a:rPr>
              <a:t>دمای بدن مصدوم حفظ کرد. </a:t>
            </a:r>
            <a:r>
              <a:rPr lang="fa-IR" sz="2200" b="1" dirty="0">
                <a:cs typeface="B Traffic" panose="00000400000000000000" pitchFamily="2" charset="-78"/>
              </a:rPr>
              <a:t>(مراقب گرمازدگی باشید)</a:t>
            </a:r>
            <a:endParaRPr lang="en-US" sz="2200" b="1" dirty="0">
              <a:cs typeface="B Traffic" panose="00000400000000000000" pitchFamily="2" charset="-78"/>
            </a:endParaRPr>
          </a:p>
          <a:p>
            <a:pPr lvl="0" algn="just" rtl="1">
              <a:lnSpc>
                <a:spcPct val="150000"/>
              </a:lnSpc>
              <a:buFont typeface="Arial" pitchFamily="34" charset="0"/>
              <a:buChar char="•"/>
            </a:pPr>
            <a:r>
              <a:rPr lang="fa-IR" sz="2200" b="1" dirty="0">
                <a:cs typeface="B Traffic" panose="00000400000000000000" pitchFamily="2" charset="-78"/>
              </a:rPr>
              <a:t> </a:t>
            </a:r>
            <a:r>
              <a:rPr lang="ar-SA" sz="2200" b="1" dirty="0">
                <a:cs typeface="B Traffic" panose="00000400000000000000" pitchFamily="2" charset="-78"/>
              </a:rPr>
              <a:t>هیچگاه به فرد بیهوش مایعات خورانده نشود‌</a:t>
            </a:r>
            <a:r>
              <a:rPr lang="en-US" sz="2200" b="1" dirty="0">
                <a:cs typeface="B Traffic" panose="00000400000000000000" pitchFamily="2" charset="-78"/>
              </a:rPr>
              <a:t>.</a:t>
            </a:r>
          </a:p>
        </p:txBody>
      </p:sp>
    </p:spTree>
    <p:extLst>
      <p:ext uri="{BB962C8B-B14F-4D97-AF65-F5344CB8AC3E}">
        <p14:creationId xmlns:p14="http://schemas.microsoft.com/office/powerpoint/2010/main" val="346071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marL="0" indent="0" algn="just" rtl="1">
              <a:lnSpc>
                <a:spcPct val="150000"/>
              </a:lnSpc>
              <a:buNone/>
            </a:pPr>
            <a:r>
              <a:rPr lang="fa-IR" sz="3200" dirty="0">
                <a:cs typeface="B Traffic" panose="00000400000000000000" pitchFamily="2" charset="-78"/>
              </a:rPr>
              <a:t>ارزیابی خطر سازه‎ای</a:t>
            </a:r>
            <a:endParaRPr lang="en-US" sz="3200" dirty="0">
              <a:cs typeface="B Traffic" panose="00000400000000000000" pitchFamily="2" charset="-78"/>
            </a:endParaRPr>
          </a:p>
          <a:p>
            <a:pPr marL="0" indent="0" algn="just" rtl="1" fontAlgn="base">
              <a:lnSpc>
                <a:spcPct val="100000"/>
              </a:lnSpc>
              <a:spcAft>
                <a:spcPts val="0"/>
              </a:spcAft>
              <a:buNone/>
            </a:pPr>
            <a:r>
              <a:rPr lang="fa-IR" sz="2000" b="1" dirty="0">
                <a:solidFill>
                  <a:srgbClr val="0070C0"/>
                </a:solidFill>
                <a:latin typeface="Times New Roman"/>
                <a:ea typeface="Times New Roman"/>
                <a:cs typeface="B Traffic" panose="00000400000000000000" pitchFamily="2" charset="-78"/>
              </a:rPr>
              <a:t>قبل از خرید یا اجاره منزل به چه نکاتی باید توجه کرد؟</a:t>
            </a:r>
          </a:p>
          <a:p>
            <a:pPr marL="0" indent="0" algn="just" rtl="1" fontAlgn="base">
              <a:lnSpc>
                <a:spcPct val="100000"/>
              </a:lnSpc>
              <a:spcAft>
                <a:spcPts val="0"/>
              </a:spcAft>
              <a:buNone/>
            </a:pPr>
            <a:r>
              <a:rPr lang="fa-IR" sz="2200" dirty="0">
                <a:latin typeface="Times New Roman"/>
                <a:ea typeface="Times New Roman"/>
                <a:cs typeface="B Traffic" panose="00000400000000000000" pitchFamily="2" charset="-78"/>
              </a:rPr>
              <a:t>1- آیا این منزل بر اساس استانداردهای اعلام شده (مثلاً آیین‌نامه 2800)، در مقابل زلزله </a:t>
            </a:r>
            <a:r>
              <a:rPr lang="fa-IR" sz="2200" dirty="0">
                <a:solidFill>
                  <a:srgbClr val="FF0000"/>
                </a:solidFill>
                <a:latin typeface="Times New Roman"/>
                <a:ea typeface="Times New Roman"/>
                <a:cs typeface="B Traffic" panose="00000400000000000000" pitchFamily="2" charset="-78"/>
              </a:rPr>
              <a:t>مقاوم</a:t>
            </a:r>
            <a:r>
              <a:rPr lang="fa-IR" sz="2200" dirty="0">
                <a:latin typeface="Times New Roman"/>
                <a:ea typeface="Times New Roman"/>
                <a:cs typeface="B Traffic" panose="00000400000000000000" pitchFamily="2" charset="-78"/>
              </a:rPr>
              <a:t> است؟</a:t>
            </a:r>
            <a:endParaRPr lang="en-US" sz="2200" dirty="0">
              <a:ea typeface="Calibri"/>
              <a:cs typeface="B Traffic" panose="00000400000000000000" pitchFamily="2" charset="-78"/>
            </a:endParaRPr>
          </a:p>
          <a:p>
            <a:pPr marL="0" indent="0" algn="just" rtl="1" fontAlgn="base">
              <a:lnSpc>
                <a:spcPct val="100000"/>
              </a:lnSpc>
              <a:spcAft>
                <a:spcPts val="0"/>
              </a:spcAft>
              <a:buNone/>
            </a:pPr>
            <a:r>
              <a:rPr lang="fa-IR" sz="2200" dirty="0">
                <a:latin typeface="Times New Roman"/>
                <a:ea typeface="Times New Roman"/>
                <a:cs typeface="B Traffic" panose="00000400000000000000" pitchFamily="2" charset="-78"/>
              </a:rPr>
              <a:t>2- آیا این خانه، در </a:t>
            </a:r>
            <a:r>
              <a:rPr lang="fa-IR" sz="2200" dirty="0">
                <a:solidFill>
                  <a:srgbClr val="FF0000"/>
                </a:solidFill>
                <a:latin typeface="Times New Roman"/>
                <a:ea typeface="Times New Roman"/>
                <a:cs typeface="B Traffic" panose="00000400000000000000" pitchFamily="2" charset="-78"/>
              </a:rPr>
              <a:t>حریم</a:t>
            </a:r>
            <a:r>
              <a:rPr lang="fa-IR" sz="2200" dirty="0">
                <a:latin typeface="Times New Roman"/>
                <a:ea typeface="Times New Roman"/>
                <a:cs typeface="B Traffic" panose="00000400000000000000" pitchFamily="2" charset="-78"/>
              </a:rPr>
              <a:t> رودخانه قرار گرفته است؟ معمولاً در هنگام وقوع سیل، سطح آب چقدر بالا می‌آید و این منزل در چه </a:t>
            </a:r>
            <a:r>
              <a:rPr lang="fa-IR" sz="2200" dirty="0">
                <a:solidFill>
                  <a:srgbClr val="FF0000"/>
                </a:solidFill>
                <a:latin typeface="Times New Roman"/>
                <a:ea typeface="Times New Roman"/>
                <a:cs typeface="B Traffic" panose="00000400000000000000" pitchFamily="2" charset="-78"/>
              </a:rPr>
              <a:t>ارتفاعی</a:t>
            </a:r>
            <a:r>
              <a:rPr lang="fa-IR" sz="2200" dirty="0">
                <a:latin typeface="Times New Roman"/>
                <a:ea typeface="Times New Roman"/>
                <a:cs typeface="B Traffic" panose="00000400000000000000" pitchFamily="2" charset="-78"/>
              </a:rPr>
              <a:t> از سطح زمین ساخته شده است؟</a:t>
            </a:r>
            <a:endParaRPr lang="en-US" sz="2200" dirty="0">
              <a:ea typeface="Calibri"/>
              <a:cs typeface="B Traffic" panose="00000400000000000000" pitchFamily="2" charset="-78"/>
            </a:endParaRPr>
          </a:p>
          <a:p>
            <a:pPr marL="0" indent="0" algn="just" rtl="1" fontAlgn="base">
              <a:lnSpc>
                <a:spcPct val="100000"/>
              </a:lnSpc>
              <a:spcAft>
                <a:spcPts val="0"/>
              </a:spcAft>
              <a:buNone/>
            </a:pPr>
            <a:r>
              <a:rPr lang="fa-IR" sz="2200" dirty="0">
                <a:latin typeface="Times New Roman"/>
                <a:ea typeface="Times New Roman"/>
                <a:cs typeface="B Traffic" panose="00000400000000000000" pitchFamily="2" charset="-78"/>
              </a:rPr>
              <a:t>3- در مورد سایر مخاطرات (مثلاً آتش‌سوزی، توفان و ....)، باید مقاومت خانه ارزیابی شود.</a:t>
            </a:r>
            <a:endParaRPr lang="en-US" sz="2200" dirty="0">
              <a:ea typeface="Calibri"/>
              <a:cs typeface="B Traffic" panose="00000400000000000000" pitchFamily="2" charset="-78"/>
            </a:endParaRPr>
          </a:p>
          <a:p>
            <a:pPr marL="0" indent="0" algn="just" rtl="1" fontAlgn="base">
              <a:lnSpc>
                <a:spcPct val="100000"/>
              </a:lnSpc>
              <a:spcAft>
                <a:spcPts val="0"/>
              </a:spcAft>
              <a:buNone/>
            </a:pPr>
            <a:r>
              <a:rPr lang="fa-IR" sz="2200" dirty="0">
                <a:latin typeface="Times New Roman"/>
                <a:ea typeface="Times New Roman"/>
                <a:cs typeface="B Traffic" panose="00000400000000000000" pitchFamily="2" charset="-78"/>
              </a:rPr>
              <a:t>بهتر است این موارد را یک </a:t>
            </a:r>
            <a:r>
              <a:rPr lang="fa-IR" sz="2200" dirty="0">
                <a:solidFill>
                  <a:srgbClr val="FF0000"/>
                </a:solidFill>
                <a:latin typeface="Times New Roman"/>
                <a:ea typeface="Times New Roman"/>
                <a:cs typeface="B Traffic" panose="00000400000000000000" pitchFamily="2" charset="-78"/>
              </a:rPr>
              <a:t>متخصص</a:t>
            </a:r>
            <a:r>
              <a:rPr lang="fa-IR" sz="2200" dirty="0">
                <a:latin typeface="Times New Roman"/>
                <a:ea typeface="Times New Roman"/>
                <a:cs typeface="B Traffic" panose="00000400000000000000" pitchFamily="2" charset="-78"/>
              </a:rPr>
              <a:t> ارزیابی کند. عاقلانه‌تر آن است که از ابتدا خانه‌ای را بخرید یا اجاره کنید که در مقابل مخاطرات احتمالی مقاوم باشد چون مقاوم‌سازی سازه‌ای که در مقابل مخاطرات مقاوم نیست ممکن است برای شما هزینة زیادی داشته باشد.</a:t>
            </a:r>
            <a:endParaRPr lang="en-US" sz="2200" dirty="0">
              <a:ea typeface="Calibri"/>
              <a:cs typeface="B Traffic" panose="00000400000000000000" pitchFamily="2" charset="-78"/>
            </a:endParaRPr>
          </a:p>
          <a:p>
            <a:pPr marL="0" indent="0" algn="just" rtl="1">
              <a:lnSpc>
                <a:spcPct val="100000"/>
              </a:lnSpc>
              <a:buNone/>
            </a:pPr>
            <a:endParaRPr lang="fa-IR" sz="2000" dirty="0">
              <a:cs typeface="B Traffic" panose="00000400000000000000" pitchFamily="2" charset="-78"/>
            </a:endParaRPr>
          </a:p>
        </p:txBody>
      </p:sp>
      <p:sp>
        <p:nvSpPr>
          <p:cNvPr id="6" name="Rounded Rectangle 5"/>
          <p:cNvSpPr/>
          <p:nvPr/>
        </p:nvSpPr>
        <p:spPr>
          <a:xfrm>
            <a:off x="1816768" y="6100003"/>
            <a:ext cx="8109285" cy="445169"/>
          </a:xfrm>
          <a:prstGeom prst="roundRect">
            <a:avLst/>
          </a:prstGeom>
          <a:solidFill>
            <a:srgbClr val="FF0000"/>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latin typeface="Times New Roman"/>
                <a:ea typeface="Times New Roman"/>
                <a:cs typeface="B Traffic" panose="00000400000000000000" pitchFamily="2" charset="-78"/>
              </a:rPr>
              <a:t>مهمترین علت تلفات در حوادثی مانند زلزله در ایران، مقاوم نبودن سازه‌هاست.</a:t>
            </a:r>
            <a:endParaRPr lang="en-US" b="1" dirty="0">
              <a:solidFill>
                <a:schemeClr val="bg1"/>
              </a:solidFill>
              <a:ea typeface="Calibri"/>
              <a:cs typeface="B Traffic" panose="00000400000000000000" pitchFamily="2" charset="-78"/>
            </a:endParaRPr>
          </a:p>
        </p:txBody>
      </p:sp>
    </p:spTree>
    <p:extLst>
      <p:ext uri="{BB962C8B-B14F-4D97-AF65-F5344CB8AC3E}">
        <p14:creationId xmlns:p14="http://schemas.microsoft.com/office/powerpoint/2010/main" val="522031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6" y="1410516"/>
            <a:ext cx="9921922" cy="2308324"/>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حفظ سلامتی</a:t>
            </a:r>
            <a:endParaRPr lang="en-US" sz="2400" dirty="0">
              <a:solidFill>
                <a:srgbClr val="FF0000"/>
              </a:solidFill>
              <a:cs typeface="B Traffic" panose="00000400000000000000" pitchFamily="2" charset="-78"/>
            </a:endParaRPr>
          </a:p>
          <a:p>
            <a:pPr lvl="0" algn="just" rtl="1">
              <a:buFont typeface="Arial" pitchFamily="34" charset="0"/>
              <a:buChar char="•"/>
            </a:pPr>
            <a:r>
              <a:rPr lang="fa-IR" sz="2400" dirty="0">
                <a:cs typeface="B Traffic" panose="00000400000000000000" pitchFamily="2" charset="-78"/>
              </a:rPr>
              <a:t> اولویت بندی کارها ، پرهیز از </a:t>
            </a:r>
            <a:r>
              <a:rPr lang="ar-SA" sz="2400" dirty="0">
                <a:cs typeface="B Traffic" panose="00000400000000000000" pitchFamily="2" charset="-78"/>
              </a:rPr>
              <a:t>خستگی بیش از حد </a:t>
            </a:r>
            <a:endParaRPr lang="fa-IR" sz="2400" dirty="0">
              <a:cs typeface="B Traffic" panose="00000400000000000000" pitchFamily="2" charset="-78"/>
            </a:endParaRPr>
          </a:p>
          <a:p>
            <a:pPr lvl="0" algn="just" rtl="1">
              <a:buFont typeface="Arial" pitchFamily="34" charset="0"/>
              <a:buChar char="•"/>
            </a:pPr>
            <a:endParaRPr lang="fa-IR" sz="800" dirty="0">
              <a:cs typeface="B Traffic" panose="00000400000000000000" pitchFamily="2" charset="-78"/>
            </a:endParaRPr>
          </a:p>
          <a:p>
            <a:pPr lvl="0" algn="just" rtl="1">
              <a:buFont typeface="Arial" pitchFamily="34" charset="0"/>
              <a:buChar char="•"/>
            </a:pPr>
            <a:r>
              <a:rPr lang="fa-IR" sz="2400" dirty="0">
                <a:cs typeface="B Traffic" panose="00000400000000000000" pitchFamily="2" charset="-78"/>
              </a:rPr>
              <a:t> </a:t>
            </a:r>
            <a:r>
              <a:rPr lang="ar-SA" sz="2400" dirty="0">
                <a:cs typeface="B Traffic" panose="00000400000000000000" pitchFamily="2" charset="-78"/>
              </a:rPr>
              <a:t>مصرف ‌مقدار کافی آب</a:t>
            </a:r>
            <a:r>
              <a:rPr lang="fa-IR" sz="2400" dirty="0">
                <a:cs typeface="B Traffic" panose="00000400000000000000" pitchFamily="2" charset="-78"/>
              </a:rPr>
              <a:t> و </a:t>
            </a:r>
            <a:r>
              <a:rPr lang="ar-SA" sz="2400" dirty="0">
                <a:cs typeface="B Traffic" panose="00000400000000000000" pitchFamily="2" charset="-78"/>
              </a:rPr>
              <a:t>تغذیه خوب </a:t>
            </a:r>
            <a:endParaRPr lang="fa-IR" sz="2400" dirty="0">
              <a:cs typeface="B Traffic" panose="00000400000000000000" pitchFamily="2" charset="-78"/>
            </a:endParaRPr>
          </a:p>
          <a:p>
            <a:pPr lvl="0" algn="just" rtl="1">
              <a:buFont typeface="Arial" pitchFamily="34" charset="0"/>
              <a:buChar char="•"/>
            </a:pPr>
            <a:endParaRPr lang="fa-IR" sz="800" dirty="0">
              <a:cs typeface="B Traffic" panose="00000400000000000000" pitchFamily="2" charset="-78"/>
            </a:endParaRPr>
          </a:p>
          <a:p>
            <a:pPr algn="just" rtl="1">
              <a:buFont typeface="Arial" pitchFamily="34" charset="0"/>
              <a:buChar char="•"/>
            </a:pPr>
            <a:r>
              <a:rPr lang="fa-IR" sz="2400" dirty="0">
                <a:cs typeface="B Traffic" panose="00000400000000000000" pitchFamily="2" charset="-78"/>
              </a:rPr>
              <a:t> شستن مرتب </a:t>
            </a:r>
            <a:r>
              <a:rPr lang="ar-SA" sz="2400" dirty="0">
                <a:cs typeface="B Traffic" panose="00000400000000000000" pitchFamily="2" charset="-78"/>
              </a:rPr>
              <a:t>با آب تمیز و صابون</a:t>
            </a:r>
            <a:endParaRPr lang="fa-IR" sz="2400" dirty="0">
              <a:cs typeface="B Traffic" panose="00000400000000000000" pitchFamily="2" charset="-78"/>
            </a:endParaRPr>
          </a:p>
          <a:p>
            <a:pPr algn="just" rtl="1">
              <a:buFont typeface="Arial" pitchFamily="34" charset="0"/>
              <a:buChar char="•"/>
            </a:pPr>
            <a:endParaRPr lang="fa-IR" sz="800" dirty="0">
              <a:cs typeface="B Traffic" panose="00000400000000000000" pitchFamily="2" charset="-78"/>
            </a:endParaRPr>
          </a:p>
          <a:p>
            <a:pPr lvl="0" algn="just" rtl="1">
              <a:buFont typeface="Arial" pitchFamily="34" charset="0"/>
              <a:buChar char="•"/>
            </a:pPr>
            <a:r>
              <a:rPr lang="fa-IR" sz="2400" dirty="0">
                <a:cs typeface="B Traffic" panose="00000400000000000000" pitchFamily="2" charset="-78"/>
              </a:rPr>
              <a:t> استفاده از </a:t>
            </a:r>
            <a:r>
              <a:rPr lang="ar-SA" sz="2400" dirty="0">
                <a:cs typeface="B Traffic" panose="00000400000000000000" pitchFamily="2" charset="-78"/>
              </a:rPr>
              <a:t>چکمه و دستکش‌های کلفت </a:t>
            </a:r>
            <a:r>
              <a:rPr lang="fa-IR" sz="2400" dirty="0">
                <a:cs typeface="B Traffic" panose="00000400000000000000" pitchFamily="2" charset="-78"/>
              </a:rPr>
              <a:t>و لباس مناسب کار</a:t>
            </a: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8" name="Rectangle 7"/>
          <p:cNvSpPr/>
          <p:nvPr/>
        </p:nvSpPr>
        <p:spPr>
          <a:xfrm>
            <a:off x="487226" y="4001316"/>
            <a:ext cx="9921922" cy="2677656"/>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حفظ موازین ایمنی</a:t>
            </a:r>
            <a:endParaRPr lang="en-US" sz="2400" dirty="0">
              <a:solidFill>
                <a:srgbClr val="FF0000"/>
              </a:solidFill>
              <a:cs typeface="B Traffic" panose="00000400000000000000" pitchFamily="2" charset="-78"/>
            </a:endParaRPr>
          </a:p>
          <a:p>
            <a:pPr lvl="0" algn="just" rtl="1">
              <a:buFont typeface="Arial" pitchFamily="34" charset="0"/>
              <a:buChar char="•"/>
            </a:pPr>
            <a:r>
              <a:rPr lang="fa-IR" sz="2400" dirty="0">
                <a:cs typeface="B Traffic" panose="00000400000000000000" pitchFamily="2" charset="-78"/>
              </a:rPr>
              <a:t> مراقبت از وقوع مش</a:t>
            </a:r>
            <a:r>
              <a:rPr lang="ar-SA" sz="2400" dirty="0">
                <a:cs typeface="B Traffic" panose="00000400000000000000" pitchFamily="2" charset="-78"/>
              </a:rPr>
              <a:t>کلات جدید ایمنی ناشی از حادثه </a:t>
            </a:r>
            <a:endParaRPr lang="fa-IR" sz="2400" dirty="0">
              <a:cs typeface="B Traffic" panose="00000400000000000000" pitchFamily="2" charset="-78"/>
            </a:endParaRPr>
          </a:p>
          <a:p>
            <a:pPr lvl="0" algn="just" rtl="1"/>
            <a:r>
              <a:rPr lang="fa-IR" sz="2400" dirty="0">
                <a:solidFill>
                  <a:srgbClr val="0070C0"/>
                </a:solidFill>
                <a:cs typeface="B Traffic" panose="00000400000000000000" pitchFamily="2" charset="-78"/>
              </a:rPr>
              <a:t>(</a:t>
            </a:r>
            <a:r>
              <a:rPr lang="ar-SA" sz="2400" dirty="0">
                <a:solidFill>
                  <a:srgbClr val="0070C0"/>
                </a:solidFill>
                <a:cs typeface="B Traffic" panose="00000400000000000000" pitchFamily="2" charset="-78"/>
              </a:rPr>
              <a:t>‌مثل مسدود شدن جاده‌ها، آلودگی ساختمان‌ها‌، آلودگی آب‌، نشت گاز‌، شکسته شدن شیشه‌ها‌، آسیب</a:t>
            </a:r>
            <a:r>
              <a:rPr lang="fa-IR" sz="2400" dirty="0">
                <a:solidFill>
                  <a:srgbClr val="0070C0"/>
                </a:solidFill>
                <a:cs typeface="B Traffic" panose="00000400000000000000" pitchFamily="2" charset="-78"/>
              </a:rPr>
              <a:t> </a:t>
            </a:r>
            <a:r>
              <a:rPr lang="ar-SA" sz="2400" dirty="0">
                <a:solidFill>
                  <a:srgbClr val="0070C0"/>
                </a:solidFill>
                <a:cs typeface="B Traffic" panose="00000400000000000000" pitchFamily="2" charset="-78"/>
              </a:rPr>
              <a:t>سیم‌های برق و سطوح لغزنده</a:t>
            </a:r>
            <a:r>
              <a:rPr lang="fa-IR" sz="2400" dirty="0">
                <a:solidFill>
                  <a:srgbClr val="0070C0"/>
                </a:solidFill>
                <a:cs typeface="B Traffic" panose="00000400000000000000" pitchFamily="2" charset="-78"/>
              </a:rPr>
              <a:t>)</a:t>
            </a:r>
          </a:p>
          <a:p>
            <a:pPr lvl="0" algn="just" rtl="1"/>
            <a:endParaRPr lang="en-US" sz="2400" dirty="0">
              <a:solidFill>
                <a:srgbClr val="0070C0"/>
              </a:solidFill>
              <a:cs typeface="B Traffic" panose="00000400000000000000" pitchFamily="2" charset="-78"/>
            </a:endParaRPr>
          </a:p>
          <a:p>
            <a:pPr lvl="0" algn="just" rtl="1"/>
            <a:r>
              <a:rPr lang="fa-IR" sz="2400" dirty="0">
                <a:cs typeface="B Traffic" panose="00000400000000000000" pitchFamily="2" charset="-78"/>
              </a:rPr>
              <a:t>اطلاع رسانی </a:t>
            </a:r>
            <a:r>
              <a:rPr lang="ar-SA" sz="2400" dirty="0">
                <a:cs typeface="B Traffic" panose="00000400000000000000" pitchFamily="2" charset="-78"/>
              </a:rPr>
              <a:t>مشکلات مربوط به ایمنی و سلامت </a:t>
            </a:r>
            <a:r>
              <a:rPr lang="fa-IR" sz="2400" dirty="0">
                <a:cs typeface="B Traffic" panose="00000400000000000000" pitchFamily="2" charset="-78"/>
              </a:rPr>
              <a:t>به </a:t>
            </a:r>
            <a:r>
              <a:rPr lang="ar-SA" sz="2400" dirty="0">
                <a:cs typeface="B Traffic" panose="00000400000000000000" pitchFamily="2" charset="-78"/>
              </a:rPr>
              <a:t>مقامات مسئول </a:t>
            </a:r>
            <a:endParaRPr lang="fa-IR" sz="2400" dirty="0">
              <a:cs typeface="B Traffic" panose="00000400000000000000" pitchFamily="2" charset="-78"/>
            </a:endParaRPr>
          </a:p>
          <a:p>
            <a:pPr algn="just" rtl="1"/>
            <a:r>
              <a:rPr lang="fa-IR" sz="2400" dirty="0">
                <a:solidFill>
                  <a:srgbClr val="0070C0"/>
                </a:solidFill>
                <a:cs typeface="B Traffic" panose="00000400000000000000" pitchFamily="2" charset="-78"/>
              </a:rPr>
              <a:t>(مثل </a:t>
            </a:r>
            <a:r>
              <a:rPr lang="ar-SA" sz="2400" dirty="0">
                <a:solidFill>
                  <a:srgbClr val="0070C0"/>
                </a:solidFill>
                <a:cs typeface="B Traffic" panose="00000400000000000000" pitchFamily="2" charset="-78"/>
              </a:rPr>
              <a:t>انتشار مواد شیمیایی، سقوط سیم‌های برق‌، مسدود شدن راه‌ها، حیوانات مرده </a:t>
            </a:r>
            <a:r>
              <a:rPr lang="fa-IR" sz="2400" dirty="0">
                <a:solidFill>
                  <a:srgbClr val="0070C0"/>
                </a:solidFill>
                <a:cs typeface="B Traffic" panose="00000400000000000000" pitchFamily="2" charset="-78"/>
              </a:rPr>
              <a:t>و ...)</a:t>
            </a:r>
            <a:endParaRPr lang="en-US" sz="2400" dirty="0">
              <a:solidFill>
                <a:srgbClr val="0070C0"/>
              </a:solidFill>
              <a:cs typeface="B Traffic" panose="00000400000000000000" pitchFamily="2" charset="-78"/>
            </a:endParaRPr>
          </a:p>
        </p:txBody>
      </p:sp>
    </p:spTree>
    <p:extLst>
      <p:ext uri="{BB962C8B-B14F-4D97-AF65-F5344CB8AC3E}">
        <p14:creationId xmlns:p14="http://schemas.microsoft.com/office/powerpoint/2010/main" val="3045630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251" y="1405501"/>
            <a:ext cx="10044752" cy="4037003"/>
          </a:xfrm>
          <a:prstGeom prst="rect">
            <a:avLst/>
          </a:prstGeom>
        </p:spPr>
        <p:txBody>
          <a:bodyPr wrap="square">
            <a:spAutoFit/>
          </a:bodyPr>
          <a:lstStyle/>
          <a:p>
            <a:pPr algn="just" rtl="1">
              <a:lnSpc>
                <a:spcPts val="2880"/>
              </a:lnSpc>
            </a:pPr>
            <a:r>
              <a:rPr lang="ar-SA" b="1" dirty="0">
                <a:cs typeface="B Traffic" panose="00000400000000000000" pitchFamily="2" charset="-78"/>
              </a:rPr>
              <a:t>برگشت به خانه</a:t>
            </a:r>
            <a:r>
              <a:rPr lang="fa-IR" b="1" dirty="0">
                <a:cs typeface="B Traffic" panose="00000400000000000000" pitchFamily="2" charset="-78"/>
              </a:rPr>
              <a:t> (توصیه های عمومی)</a:t>
            </a:r>
            <a:endParaRPr lang="en-US" dirty="0">
              <a:cs typeface="B Traffic" panose="00000400000000000000" pitchFamily="2" charset="-78"/>
            </a:endParaRPr>
          </a:p>
          <a:p>
            <a:pPr algn="just" rtl="1">
              <a:lnSpc>
                <a:spcPts val="2880"/>
              </a:lnSpc>
            </a:pPr>
            <a:r>
              <a:rPr lang="fa-IR" dirty="0">
                <a:cs typeface="B Traffic" panose="00000400000000000000" pitchFamily="2" charset="-78"/>
              </a:rPr>
              <a:t>شرط اول احتیاط و رعایت ایمنی است</a:t>
            </a:r>
            <a:endParaRPr lang="en-US" dirty="0">
              <a:cs typeface="B Traffic" panose="00000400000000000000" pitchFamily="2" charset="-78"/>
            </a:endParaRPr>
          </a:p>
          <a:p>
            <a:pPr lvl="0" algn="just" rtl="1">
              <a:lnSpc>
                <a:spcPts val="2880"/>
              </a:lnSpc>
            </a:pPr>
            <a:r>
              <a:rPr lang="fa-IR" dirty="0">
                <a:cs typeface="B Traffic" panose="00000400000000000000" pitchFamily="2" charset="-78"/>
              </a:rPr>
              <a:t>همراه داشتن </a:t>
            </a:r>
            <a:r>
              <a:rPr lang="ar-SA" dirty="0">
                <a:cs typeface="B Traffic" panose="00000400000000000000" pitchFamily="2" charset="-78"/>
              </a:rPr>
              <a:t>یک چراغ قوه برای بررسی وضع خانه‌های آسیب‌دید‌ه‌</a:t>
            </a:r>
            <a:r>
              <a:rPr lang="en-US" dirty="0">
                <a:cs typeface="B Traffic" panose="00000400000000000000" pitchFamily="2" charset="-78"/>
              </a:rPr>
              <a:t>.</a:t>
            </a:r>
          </a:p>
          <a:p>
            <a:pPr lvl="0" algn="just" rtl="1">
              <a:lnSpc>
                <a:spcPts val="2880"/>
              </a:lnSpc>
            </a:pPr>
            <a:endParaRPr lang="en-US" sz="2400" dirty="0">
              <a:cs typeface="B Traffic" panose="00000400000000000000" pitchFamily="2" charset="-78"/>
            </a:endParaRPr>
          </a:p>
          <a:p>
            <a:pPr lvl="0" algn="just" rtl="1">
              <a:lnSpc>
                <a:spcPts val="2880"/>
              </a:lnSpc>
            </a:pPr>
            <a:r>
              <a:rPr lang="ar-SA" dirty="0">
                <a:cs typeface="B Traffic" panose="00000400000000000000" pitchFamily="2" charset="-78"/>
              </a:rPr>
              <a:t>مواظبت </a:t>
            </a:r>
            <a:r>
              <a:rPr lang="fa-IR" dirty="0">
                <a:cs typeface="B Traffic" panose="00000400000000000000" pitchFamily="2" charset="-78"/>
              </a:rPr>
              <a:t>د</a:t>
            </a:r>
            <a:r>
              <a:rPr lang="ar-SA" dirty="0">
                <a:cs typeface="B Traffic" panose="00000400000000000000" pitchFamily="2" charset="-78"/>
              </a:rPr>
              <a:t>ر برابر ‌حیوانات خطرناک‌ </a:t>
            </a:r>
            <a:r>
              <a:rPr lang="fa-IR" dirty="0">
                <a:cs typeface="B Traffic" panose="00000400000000000000" pitchFamily="2" charset="-78"/>
              </a:rPr>
              <a:t>و </a:t>
            </a:r>
            <a:r>
              <a:rPr lang="ar-SA" dirty="0">
                <a:cs typeface="B Traffic" panose="00000400000000000000" pitchFamily="2" charset="-78"/>
              </a:rPr>
              <a:t>‌مارهای سمی</a:t>
            </a:r>
            <a:r>
              <a:rPr lang="fa-IR" dirty="0">
                <a:cs typeface="B Traffic" panose="00000400000000000000" pitchFamily="2" charset="-78"/>
              </a:rPr>
              <a:t> </a:t>
            </a:r>
            <a:endParaRPr lang="en-US" dirty="0">
              <a:cs typeface="B Traffic" panose="00000400000000000000" pitchFamily="2" charset="-78"/>
            </a:endParaRPr>
          </a:p>
          <a:p>
            <a:pPr lvl="0" algn="just" rtl="1">
              <a:lnSpc>
                <a:spcPts val="2880"/>
              </a:lnSpc>
            </a:pPr>
            <a:r>
              <a:rPr lang="ar-SA" dirty="0">
                <a:cs typeface="B Traffic" panose="00000400000000000000" pitchFamily="2" charset="-78"/>
              </a:rPr>
              <a:t>استفاده از یک چوب دستی برای حرکت در ‌میان آوارها</a:t>
            </a:r>
            <a:endParaRPr lang="fa-IR" dirty="0">
              <a:cs typeface="B Traffic" panose="00000400000000000000" pitchFamily="2" charset="-78"/>
            </a:endParaRPr>
          </a:p>
          <a:p>
            <a:pPr algn="just" rtl="1">
              <a:lnSpc>
                <a:spcPts val="2880"/>
              </a:lnSpc>
            </a:pPr>
            <a:r>
              <a:rPr lang="ar-SA" dirty="0">
                <a:cs typeface="B Traffic" panose="00000400000000000000" pitchFamily="2" charset="-78"/>
              </a:rPr>
              <a:t>‌از تلفن ثابت ‌فقط برای گزارش دادن وضعیت‌های </a:t>
            </a:r>
            <a:r>
              <a:rPr lang="fa-IR" dirty="0">
                <a:cs typeface="B Traffic" panose="00000400000000000000" pitchFamily="2" charset="-78"/>
              </a:rPr>
              <a:t>خطرناک استفاده شود</a:t>
            </a:r>
            <a:endParaRPr lang="en-US" dirty="0">
              <a:cs typeface="B Traffic" panose="00000400000000000000" pitchFamily="2" charset="-78"/>
            </a:endParaRPr>
          </a:p>
          <a:p>
            <a:pPr lvl="0" algn="just" rtl="1">
              <a:lnSpc>
                <a:spcPts val="2880"/>
              </a:lnSpc>
            </a:pPr>
            <a:r>
              <a:rPr lang="ar-SA" dirty="0">
                <a:cs typeface="B Traffic" panose="00000400000000000000" pitchFamily="2" charset="-78"/>
              </a:rPr>
              <a:t>دورشدن از خیابان‌ها</a:t>
            </a:r>
            <a:r>
              <a:rPr lang="fa-IR" dirty="0">
                <a:cs typeface="B Traffic" panose="00000400000000000000" pitchFamily="2" charset="-78"/>
              </a:rPr>
              <a:t> و مراقبت در برابر س</a:t>
            </a:r>
            <a:r>
              <a:rPr lang="ar-SA" dirty="0">
                <a:cs typeface="B Traffic" panose="00000400000000000000" pitchFamily="2" charset="-78"/>
              </a:rPr>
              <a:t>قوط اشیا‌، </a:t>
            </a:r>
            <a:r>
              <a:rPr lang="fa-IR" dirty="0">
                <a:cs typeface="B Traffic" panose="00000400000000000000" pitchFamily="2" charset="-78"/>
              </a:rPr>
              <a:t>دیوارها، </a:t>
            </a:r>
            <a:r>
              <a:rPr lang="ar-SA" dirty="0">
                <a:cs typeface="B Traffic" panose="00000400000000000000" pitchFamily="2" charset="-78"/>
              </a:rPr>
              <a:t>سیم‌های برق‌، پل‌ها‌، جاده‌ها و پیاده‌روهای آسیب‌</a:t>
            </a:r>
            <a:r>
              <a:rPr lang="fa-IR" dirty="0">
                <a:cs typeface="B Traffic" panose="00000400000000000000" pitchFamily="2" charset="-78"/>
              </a:rPr>
              <a:t> </a:t>
            </a:r>
            <a:r>
              <a:rPr lang="ar-SA" dirty="0">
                <a:cs typeface="B Traffic" panose="00000400000000000000" pitchFamily="2" charset="-78"/>
              </a:rPr>
              <a:t>دید</a:t>
            </a:r>
            <a:r>
              <a:rPr lang="fa-IR" dirty="0">
                <a:cs typeface="B Traffic" panose="00000400000000000000" pitchFamily="2" charset="-78"/>
              </a:rPr>
              <a:t>ه</a:t>
            </a:r>
          </a:p>
          <a:p>
            <a:pPr algn="just" rtl="1"/>
            <a:r>
              <a:rPr lang="ar-SA" b="1" dirty="0">
                <a:cs typeface="B Traffic" panose="00000400000000000000" pitchFamily="2" charset="-78"/>
              </a:rPr>
              <a:t>قبل از ورود به خانه</a:t>
            </a:r>
            <a:endParaRPr lang="en-US" dirty="0">
              <a:cs typeface="B Traffic" panose="00000400000000000000" pitchFamily="2" charset="-78"/>
            </a:endParaRPr>
          </a:p>
          <a:p>
            <a:pPr lvl="0" algn="just" rtl="1"/>
            <a:r>
              <a:rPr lang="ar-SA" dirty="0">
                <a:cs typeface="B Traffic" panose="00000400000000000000" pitchFamily="2" charset="-78"/>
              </a:rPr>
              <a:t> مواظب</a:t>
            </a:r>
            <a:r>
              <a:rPr lang="fa-IR" dirty="0">
                <a:cs typeface="B Traffic" panose="00000400000000000000" pitchFamily="2" charset="-78"/>
              </a:rPr>
              <a:t>ت</a:t>
            </a:r>
            <a:r>
              <a:rPr lang="ar-SA" dirty="0">
                <a:cs typeface="B Traffic" panose="00000400000000000000" pitchFamily="2" charset="-78"/>
              </a:rPr>
              <a:t> </a:t>
            </a:r>
            <a:r>
              <a:rPr lang="fa-IR" dirty="0">
                <a:cs typeface="B Traffic" panose="00000400000000000000" pitchFamily="2" charset="-78"/>
              </a:rPr>
              <a:t>از </a:t>
            </a:r>
            <a:r>
              <a:rPr lang="ar-SA" dirty="0">
                <a:cs typeface="B Traffic" panose="00000400000000000000" pitchFamily="2" charset="-78"/>
              </a:rPr>
              <a:t>سیم‌های برق‌، نشت گاز و سازه‌های آسیب‌دیده</a:t>
            </a:r>
            <a:endParaRPr lang="en-US" dirty="0">
              <a:cs typeface="B Traffic" panose="00000400000000000000" pitchFamily="2" charset="-78"/>
            </a:endParaRPr>
          </a:p>
          <a:p>
            <a:pPr lvl="0" algn="just" rtl="1">
              <a:lnSpc>
                <a:spcPct val="150000"/>
              </a:lnSpc>
            </a:pPr>
            <a:r>
              <a:rPr lang="fa-IR" dirty="0">
                <a:cs typeface="B Traffic" panose="00000400000000000000" pitchFamily="2" charset="-78"/>
              </a:rPr>
              <a:t>در صورت شک به ایمنی خانه</a:t>
            </a:r>
            <a:r>
              <a:rPr lang="ar-SA" dirty="0">
                <a:cs typeface="B Traffic" panose="00000400000000000000" pitchFamily="2" charset="-78"/>
              </a:rPr>
              <a:t>، قبل از ورود باید حتماً یک کارشناس آن را بررسی کند</a:t>
            </a:r>
            <a:r>
              <a:rPr lang="en-US" dirty="0">
                <a:cs typeface="B Traffic" panose="00000400000000000000" pitchFamily="2" charset="-78"/>
              </a:rPr>
              <a:t>.</a:t>
            </a:r>
          </a:p>
        </p:txBody>
      </p:sp>
      <p:pic>
        <p:nvPicPr>
          <p:cNvPr id="10" name="Picture 9"/>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5588" y="951384"/>
            <a:ext cx="4008625" cy="2131928"/>
          </a:xfrm>
          <a:prstGeom prst="rect">
            <a:avLst/>
          </a:prstGeom>
        </p:spPr>
      </p:pic>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11" name="Rectangle 10"/>
          <p:cNvSpPr/>
          <p:nvPr/>
        </p:nvSpPr>
        <p:spPr>
          <a:xfrm>
            <a:off x="3998067" y="2553284"/>
            <a:ext cx="6346935" cy="369332"/>
          </a:xfrm>
          <a:prstGeom prst="rect">
            <a:avLst/>
          </a:prstGeom>
          <a:solidFill>
            <a:srgbClr val="FFFF00"/>
          </a:solidFill>
          <a:ln>
            <a:solidFill>
              <a:srgbClr val="FFFF00"/>
            </a:solidFill>
          </a:ln>
        </p:spPr>
        <p:txBody>
          <a:bodyPr wrap="square">
            <a:spAutoFit/>
          </a:bodyPr>
          <a:lstStyle/>
          <a:p>
            <a:pPr algn="just" rtl="1"/>
            <a:r>
              <a:rPr lang="ar-SA" b="1" dirty="0">
                <a:solidFill>
                  <a:srgbClr val="FF0000"/>
                </a:solidFill>
                <a:cs typeface="B Traffic" panose="00000400000000000000" pitchFamily="2" charset="-78"/>
              </a:rPr>
              <a:t>توجه‌</a:t>
            </a:r>
            <a:r>
              <a:rPr lang="en-US" b="1" dirty="0">
                <a:solidFill>
                  <a:srgbClr val="FF0000"/>
                </a:solidFill>
                <a:cs typeface="B Traffic" panose="00000400000000000000" pitchFamily="2" charset="-78"/>
              </a:rPr>
              <a:t>:</a:t>
            </a:r>
            <a:r>
              <a:rPr lang="en-US" dirty="0">
                <a:solidFill>
                  <a:srgbClr val="FF0000"/>
                </a:solidFill>
                <a:cs typeface="B Traffic" panose="00000400000000000000" pitchFamily="2" charset="-78"/>
              </a:rPr>
              <a:t> </a:t>
            </a:r>
            <a:r>
              <a:rPr lang="fa-IR" dirty="0">
                <a:solidFill>
                  <a:srgbClr val="FF0000"/>
                </a:solidFill>
                <a:cs typeface="B Traffic" panose="00000400000000000000" pitchFamily="2" charset="-78"/>
              </a:rPr>
              <a:t> </a:t>
            </a:r>
            <a:r>
              <a:rPr lang="fa-IR" dirty="0">
                <a:solidFill>
                  <a:srgbClr val="0070C0"/>
                </a:solidFill>
                <a:cs typeface="B Traffic" panose="00000400000000000000" pitchFamily="2" charset="-78"/>
              </a:rPr>
              <a:t>چراغ قوه را حتماً باید </a:t>
            </a:r>
            <a:r>
              <a:rPr lang="ar-SA" dirty="0">
                <a:solidFill>
                  <a:srgbClr val="0070C0"/>
                </a:solidFill>
                <a:cs typeface="B Traffic" panose="00000400000000000000" pitchFamily="2" charset="-78"/>
              </a:rPr>
              <a:t>قبل از ورود به خانه روشن کرد</a:t>
            </a:r>
            <a:r>
              <a:rPr lang="fa-IR" dirty="0">
                <a:solidFill>
                  <a:srgbClr val="0070C0"/>
                </a:solidFill>
                <a:cs typeface="B Traffic" panose="00000400000000000000" pitchFamily="2" charset="-78"/>
              </a:rPr>
              <a:t>(خطر انفجار گاز)</a:t>
            </a:r>
            <a:endParaRPr lang="en-US" dirty="0">
              <a:solidFill>
                <a:srgbClr val="0070C0"/>
              </a:solidFill>
              <a:cs typeface="B Traffic" panose="00000400000000000000" pitchFamily="2" charset="-78"/>
            </a:endParaRPr>
          </a:p>
        </p:txBody>
      </p:sp>
      <p:sp>
        <p:nvSpPr>
          <p:cNvPr id="12" name="Rectangle 11"/>
          <p:cNvSpPr/>
          <p:nvPr/>
        </p:nvSpPr>
        <p:spPr>
          <a:xfrm>
            <a:off x="2110901" y="5372371"/>
            <a:ext cx="7762670" cy="1446550"/>
          </a:xfrm>
          <a:prstGeom prst="rect">
            <a:avLst/>
          </a:prstGeom>
          <a:solidFill>
            <a:srgbClr val="FF0000"/>
          </a:solidFill>
          <a:ln w="38100">
            <a:solidFill>
              <a:schemeClr val="tx1"/>
            </a:solidFill>
          </a:ln>
        </p:spPr>
        <p:txBody>
          <a:bodyPr wrap="square">
            <a:spAutoFit/>
          </a:bodyPr>
          <a:lstStyle/>
          <a:p>
            <a:pPr lvl="0" algn="just" rtl="1"/>
            <a:r>
              <a:rPr lang="ar-SA" sz="1600" b="1" dirty="0">
                <a:solidFill>
                  <a:schemeClr val="bg1"/>
                </a:solidFill>
                <a:cs typeface="B Traffic" panose="00000400000000000000" pitchFamily="2" charset="-78"/>
              </a:rPr>
              <a:t>در موارد زیر نباید ‌وارد خانه نشد</a:t>
            </a:r>
            <a:r>
              <a:rPr lang="en-US" sz="1600" b="1" dirty="0">
                <a:solidFill>
                  <a:schemeClr val="bg1"/>
                </a:solidFill>
                <a:cs typeface="B Traffic" panose="00000400000000000000" pitchFamily="2" charset="-78"/>
              </a:rPr>
              <a:t>:</a:t>
            </a:r>
          </a:p>
          <a:p>
            <a:pPr marL="742950" lvl="1" indent="-285750" algn="just" rtl="1">
              <a:lnSpc>
                <a:spcPct val="150000"/>
              </a:lnSpc>
              <a:buFont typeface="Wingdings" panose="05000000000000000000" pitchFamily="2" charset="2"/>
              <a:buChar char="v"/>
            </a:pPr>
            <a:r>
              <a:rPr lang="ar-SA" sz="1600" b="1" dirty="0">
                <a:solidFill>
                  <a:srgbClr val="FFFF00"/>
                </a:solidFill>
                <a:cs typeface="B Traffic" panose="00000400000000000000" pitchFamily="2" charset="-78"/>
              </a:rPr>
              <a:t>استشمام بوی گاز</a:t>
            </a:r>
            <a:endParaRPr lang="en-US" sz="1600" b="1" dirty="0">
              <a:solidFill>
                <a:srgbClr val="FFFF00"/>
              </a:solidFill>
              <a:cs typeface="B Traffic" panose="00000400000000000000" pitchFamily="2" charset="-78"/>
            </a:endParaRPr>
          </a:p>
          <a:p>
            <a:pPr marL="742950" lvl="1" indent="-285750" algn="just" rtl="1">
              <a:lnSpc>
                <a:spcPct val="150000"/>
              </a:lnSpc>
              <a:buFont typeface="Wingdings" panose="05000000000000000000" pitchFamily="2" charset="2"/>
              <a:buChar char="v"/>
            </a:pPr>
            <a:r>
              <a:rPr lang="ar-SA" sz="1600" b="1" dirty="0">
                <a:solidFill>
                  <a:srgbClr val="FFFF00"/>
                </a:solidFill>
                <a:cs typeface="B Traffic" panose="00000400000000000000" pitchFamily="2" charset="-78"/>
              </a:rPr>
              <a:t>جمع ‌شدن آب سیل در اطراف خانه</a:t>
            </a:r>
            <a:endParaRPr lang="en-US" sz="1600" b="1" dirty="0">
              <a:solidFill>
                <a:srgbClr val="FFFF00"/>
              </a:solidFill>
              <a:cs typeface="B Traffic" panose="00000400000000000000" pitchFamily="2" charset="-78"/>
            </a:endParaRPr>
          </a:p>
          <a:p>
            <a:pPr marL="742950" lvl="1" indent="-285750" algn="just" rtl="1">
              <a:lnSpc>
                <a:spcPct val="150000"/>
              </a:lnSpc>
              <a:buFont typeface="Wingdings" panose="05000000000000000000" pitchFamily="2" charset="2"/>
              <a:buChar char="v"/>
            </a:pPr>
            <a:r>
              <a:rPr lang="ar-SA" sz="1600" b="1" dirty="0">
                <a:solidFill>
                  <a:srgbClr val="FFFF00"/>
                </a:solidFill>
                <a:cs typeface="B Traffic" panose="00000400000000000000" pitchFamily="2" charset="-78"/>
              </a:rPr>
              <a:t>آسیب‌دید‌گی خانه به علت آتش‌سوزی ‌و عدم اعلام ایمن بودن آن توسط ‌کارشناسان</a:t>
            </a:r>
            <a:endParaRPr lang="en-US" sz="1600" b="1" dirty="0">
              <a:solidFill>
                <a:srgbClr val="FFFF00"/>
              </a:solidFill>
              <a:cs typeface="B Traffic" panose="00000400000000000000" pitchFamily="2" charset="-78"/>
            </a:endParaRPr>
          </a:p>
        </p:txBody>
      </p:sp>
    </p:spTree>
    <p:extLst>
      <p:ext uri="{BB962C8B-B14F-4D97-AF65-F5344CB8AC3E}">
        <p14:creationId xmlns:p14="http://schemas.microsoft.com/office/powerpoint/2010/main" val="334370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910" y="1488365"/>
            <a:ext cx="9758150" cy="1323439"/>
          </a:xfrm>
          <a:prstGeom prst="rect">
            <a:avLst/>
          </a:prstGeom>
        </p:spPr>
        <p:txBody>
          <a:bodyPr wrap="square">
            <a:spAutoFit/>
          </a:bodyPr>
          <a:lstStyle/>
          <a:p>
            <a:pPr algn="just" rtl="1"/>
            <a:r>
              <a:rPr lang="ar-SA" sz="2000" b="1" dirty="0">
                <a:cs typeface="B Traffic" panose="00000400000000000000" pitchFamily="2" charset="-78"/>
              </a:rPr>
              <a:t>هنگام ورود به خانه</a:t>
            </a:r>
            <a:r>
              <a:rPr lang="fa-IR" sz="2000" b="1" dirty="0">
                <a:cs typeface="B Traffic" panose="00000400000000000000" pitchFamily="2" charset="-78"/>
              </a:rPr>
              <a:t> </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fa-IR" sz="2000" b="1" dirty="0">
                <a:solidFill>
                  <a:srgbClr val="7030A0"/>
                </a:solidFill>
                <a:cs typeface="B Traffic" panose="00000400000000000000" pitchFamily="2" charset="-78"/>
              </a:rPr>
              <a:t>احتیاط و توجه به آسیب های محل</a:t>
            </a:r>
          </a:p>
          <a:p>
            <a:pPr marL="342900" lvl="0" indent="-342900" algn="just" rtl="1">
              <a:buFont typeface="Wingdings" panose="05000000000000000000" pitchFamily="2" charset="2"/>
              <a:buChar char="ü"/>
            </a:pPr>
            <a:r>
              <a:rPr lang="fa-IR" sz="2000" b="1" dirty="0">
                <a:solidFill>
                  <a:srgbClr val="7030A0"/>
                </a:solidFill>
                <a:cs typeface="B Traffic" panose="00000400000000000000" pitchFamily="2" charset="-78"/>
              </a:rPr>
              <a:t>توجه به اشیای ناپایدار و سطوح لغزنده</a:t>
            </a:r>
            <a:endParaRPr lang="en-US" sz="2000" b="1" dirty="0">
              <a:solidFill>
                <a:srgbClr val="7030A0"/>
              </a:solidFill>
              <a:cs typeface="B Traffic" panose="00000400000000000000" pitchFamily="2" charset="-78"/>
            </a:endParaRPr>
          </a:p>
          <a:p>
            <a:pPr marL="342900" indent="-342900" algn="just" rtl="1">
              <a:buFont typeface="Wingdings" panose="05000000000000000000" pitchFamily="2" charset="2"/>
              <a:buChar char="ü"/>
            </a:pPr>
            <a:r>
              <a:rPr lang="fa-IR" sz="2000" b="1" dirty="0">
                <a:solidFill>
                  <a:srgbClr val="7030A0"/>
                </a:solidFill>
                <a:cs typeface="B Traffic" panose="00000400000000000000" pitchFamily="2" charset="-78"/>
              </a:rPr>
              <a:t>توجه به نشت </a:t>
            </a:r>
            <a:r>
              <a:rPr lang="ar-SA" sz="2000" b="1" dirty="0">
                <a:solidFill>
                  <a:srgbClr val="7030A0"/>
                </a:solidFill>
                <a:cs typeface="B Traffic" panose="00000400000000000000" pitchFamily="2" charset="-78"/>
              </a:rPr>
              <a:t>گاز طبیعی</a:t>
            </a:r>
            <a:r>
              <a:rPr lang="fa-IR" sz="2000" b="1" dirty="0">
                <a:solidFill>
                  <a:srgbClr val="7030A0"/>
                </a:solidFill>
                <a:cs typeface="B Traffic" panose="00000400000000000000" pitchFamily="2" charset="-78"/>
              </a:rPr>
              <a:t>:</a:t>
            </a:r>
            <a:r>
              <a:rPr lang="fa-IR" sz="2000" b="1" dirty="0">
                <a:cs typeface="B Traffic" panose="00000400000000000000" pitchFamily="2" charset="-78"/>
              </a:rPr>
              <a:t> (</a:t>
            </a:r>
            <a:r>
              <a:rPr lang="ar-SA" sz="2000" dirty="0">
                <a:cs typeface="B Traffic" panose="00000400000000000000" pitchFamily="2" charset="-78"/>
              </a:rPr>
              <a:t>بوی گاز یا </a:t>
            </a:r>
            <a:r>
              <a:rPr lang="fa-IR" sz="2000" dirty="0">
                <a:cs typeface="B Traffic" panose="00000400000000000000" pitchFamily="2" charset="-78"/>
              </a:rPr>
              <a:t>ص</a:t>
            </a:r>
            <a:r>
              <a:rPr lang="ar-SA" sz="2000" dirty="0">
                <a:cs typeface="B Traffic" panose="00000400000000000000" pitchFamily="2" charset="-78"/>
              </a:rPr>
              <a:t>دای ریزش یا فس فس گاز</a:t>
            </a:r>
            <a:r>
              <a:rPr lang="fa-IR" sz="2000" dirty="0">
                <a:cs typeface="B Traffic" panose="00000400000000000000" pitchFamily="2" charset="-78"/>
              </a:rPr>
              <a:t>) </a:t>
            </a: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2" name="Rectangle 1"/>
          <p:cNvSpPr/>
          <p:nvPr/>
        </p:nvSpPr>
        <p:spPr>
          <a:xfrm>
            <a:off x="1040861" y="2884718"/>
            <a:ext cx="8754892" cy="1200329"/>
          </a:xfrm>
          <a:prstGeom prst="rect">
            <a:avLst/>
          </a:prstGeom>
          <a:solidFill>
            <a:srgbClr val="FFFF00"/>
          </a:solidFill>
          <a:ln w="38100">
            <a:solidFill>
              <a:srgbClr val="FF0000"/>
            </a:solidFill>
            <a:prstDash val="dash"/>
          </a:ln>
        </p:spPr>
        <p:txBody>
          <a:bodyPr wrap="square">
            <a:spAutoFit/>
          </a:bodyPr>
          <a:lstStyle/>
          <a:p>
            <a:pPr algn="just" rtl="1"/>
            <a:r>
              <a:rPr lang="fa-IR" dirty="0">
                <a:cs typeface="B Traffic" panose="00000400000000000000" pitchFamily="2" charset="-78"/>
              </a:rPr>
              <a:t>باز کردن یک </a:t>
            </a:r>
            <a:r>
              <a:rPr lang="ar-SA" dirty="0">
                <a:cs typeface="B Traffic" panose="00000400000000000000" pitchFamily="2" charset="-78"/>
              </a:rPr>
              <a:t>پنجره</a:t>
            </a:r>
            <a:r>
              <a:rPr lang="fa-IR" dirty="0">
                <a:cs typeface="B Traffic" panose="00000400000000000000" pitchFamily="2" charset="-78"/>
              </a:rPr>
              <a:t> و ترک فوری محل</a:t>
            </a:r>
            <a:r>
              <a:rPr lang="ar-SA" dirty="0">
                <a:cs typeface="B Traffic" panose="00000400000000000000" pitchFamily="2" charset="-78"/>
              </a:rPr>
              <a:t>‌</a:t>
            </a:r>
            <a:endParaRPr lang="fa-IR" dirty="0">
              <a:cs typeface="B Traffic" panose="00000400000000000000" pitchFamily="2" charset="-78"/>
            </a:endParaRPr>
          </a:p>
          <a:p>
            <a:pPr algn="just" rtl="1"/>
            <a:r>
              <a:rPr lang="fa-IR" dirty="0">
                <a:cs typeface="B Traffic" panose="00000400000000000000" pitchFamily="2" charset="-78"/>
              </a:rPr>
              <a:t>بستن </a:t>
            </a:r>
            <a:r>
              <a:rPr lang="ar-SA" dirty="0">
                <a:cs typeface="B Traffic" panose="00000400000000000000" pitchFamily="2" charset="-78"/>
              </a:rPr>
              <a:t>دریچه اصلی گاز در بیرون خانه</a:t>
            </a:r>
            <a:r>
              <a:rPr lang="fa-IR" dirty="0">
                <a:cs typeface="B Traffic" panose="00000400000000000000" pitchFamily="2" charset="-78"/>
              </a:rPr>
              <a:t> (در صورت امکان)</a:t>
            </a:r>
          </a:p>
          <a:p>
            <a:pPr algn="just" rtl="1"/>
            <a:r>
              <a:rPr lang="fa-IR" dirty="0">
                <a:cs typeface="B Traffic" panose="00000400000000000000" pitchFamily="2" charset="-78"/>
              </a:rPr>
              <a:t>اطلاع رسانی فوری به </a:t>
            </a:r>
            <a:r>
              <a:rPr lang="ar-SA" dirty="0">
                <a:cs typeface="B Traffic" panose="00000400000000000000" pitchFamily="2" charset="-78"/>
              </a:rPr>
              <a:t>اداره گاز </a:t>
            </a:r>
            <a:r>
              <a:rPr lang="fa-IR" dirty="0">
                <a:cs typeface="B Traffic" panose="00000400000000000000" pitchFamily="2" charset="-78"/>
              </a:rPr>
              <a:t>(ب</a:t>
            </a:r>
            <a:r>
              <a:rPr lang="ar-SA" dirty="0">
                <a:cs typeface="B Traffic" panose="00000400000000000000" pitchFamily="2" charset="-78"/>
              </a:rPr>
              <a:t>رقراری مجدد جریان گاز، نیاز به کارشناس دارد</a:t>
            </a:r>
            <a:r>
              <a:rPr lang="fa-IR" dirty="0">
                <a:cs typeface="B Traffic" panose="00000400000000000000" pitchFamily="2" charset="-78"/>
              </a:rPr>
              <a:t>)</a:t>
            </a:r>
          </a:p>
          <a:p>
            <a:pPr algn="just" rtl="1"/>
            <a:r>
              <a:rPr lang="fa-IR" dirty="0">
                <a:cs typeface="B Traffic" panose="00000400000000000000" pitchFamily="2" charset="-78"/>
              </a:rPr>
              <a:t>عدم کشیدن سیگار و عدم استفاده از</a:t>
            </a:r>
            <a:r>
              <a:rPr lang="ar-SA" dirty="0">
                <a:cs typeface="B Traffic" panose="00000400000000000000" pitchFamily="2" charset="-78"/>
              </a:rPr>
              <a:t> نفت‌، چراغ توری‌، شمع یا مشعل</a:t>
            </a:r>
            <a:endParaRPr lang="fa-IR" dirty="0">
              <a:cs typeface="B Traffic" panose="00000400000000000000" pitchFamily="2" charset="-78"/>
            </a:endParaRPr>
          </a:p>
        </p:txBody>
      </p:sp>
      <p:pic>
        <p:nvPicPr>
          <p:cNvPr id="3" name="Picture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2719" y="2720333"/>
            <a:ext cx="1544388" cy="1529097"/>
          </a:xfrm>
          <a:prstGeom prst="rect">
            <a:avLst/>
          </a:prstGeom>
        </p:spPr>
      </p:pic>
      <p:sp>
        <p:nvSpPr>
          <p:cNvPr id="8" name="Rectangle 7"/>
          <p:cNvSpPr/>
          <p:nvPr/>
        </p:nvSpPr>
        <p:spPr>
          <a:xfrm>
            <a:off x="630607" y="4533122"/>
            <a:ext cx="9673453" cy="400110"/>
          </a:xfrm>
          <a:prstGeom prst="rect">
            <a:avLst/>
          </a:prstGeom>
        </p:spPr>
        <p:txBody>
          <a:bodyPr wrap="square">
            <a:spAutoFit/>
          </a:bodyPr>
          <a:lstStyle/>
          <a:p>
            <a:pPr marL="342900" indent="-342900" algn="just" rtl="1">
              <a:buFont typeface="Wingdings" panose="05000000000000000000" pitchFamily="2" charset="2"/>
              <a:buChar char="ü"/>
            </a:pPr>
            <a:r>
              <a:rPr lang="ar-SA" sz="2000" b="1" dirty="0">
                <a:solidFill>
                  <a:srgbClr val="7030A0"/>
                </a:solidFill>
                <a:cs typeface="B Traffic" panose="00000400000000000000" pitchFamily="2" charset="-78"/>
              </a:rPr>
              <a:t>سیم‌های قطع شده، آتش گرفته یا جرقه‌زن</a:t>
            </a:r>
            <a:r>
              <a:rPr lang="fa-IR" sz="2000" b="1" dirty="0">
                <a:solidFill>
                  <a:srgbClr val="7030A0"/>
                </a:solidFill>
                <a:cs typeface="B Traffic" panose="00000400000000000000" pitchFamily="2" charset="-78"/>
              </a:rPr>
              <a:t>: </a:t>
            </a:r>
          </a:p>
        </p:txBody>
      </p:sp>
      <p:sp>
        <p:nvSpPr>
          <p:cNvPr id="9" name="Rectangle 8"/>
          <p:cNvSpPr/>
          <p:nvPr/>
        </p:nvSpPr>
        <p:spPr>
          <a:xfrm>
            <a:off x="781050" y="4982383"/>
            <a:ext cx="9014702" cy="1477328"/>
          </a:xfrm>
          <a:prstGeom prst="rect">
            <a:avLst/>
          </a:prstGeom>
          <a:solidFill>
            <a:srgbClr val="FFFF00"/>
          </a:solidFill>
          <a:ln w="38100">
            <a:solidFill>
              <a:srgbClr val="FF0000"/>
            </a:solidFill>
            <a:prstDash val="dash"/>
          </a:ln>
        </p:spPr>
        <p:txBody>
          <a:bodyPr wrap="square">
            <a:spAutoFit/>
          </a:bodyPr>
          <a:lstStyle/>
          <a:p>
            <a:pPr lvl="1" indent="-190500" algn="just" rtl="1"/>
            <a:r>
              <a:rPr lang="fa-IR" dirty="0">
                <a:cs typeface="B Traffic" panose="00000400000000000000" pitchFamily="2" charset="-78"/>
              </a:rPr>
              <a:t>بررسی </a:t>
            </a:r>
            <a:r>
              <a:rPr lang="ar-SA" dirty="0">
                <a:cs typeface="B Traffic" panose="00000400000000000000" pitchFamily="2" charset="-78"/>
              </a:rPr>
              <a:t>سیستم برق خانه </a:t>
            </a:r>
            <a:r>
              <a:rPr lang="fa-IR" dirty="0">
                <a:cs typeface="B Traffic" panose="00000400000000000000" pitchFamily="2" charset="-78"/>
              </a:rPr>
              <a:t>(به جز</a:t>
            </a:r>
            <a:r>
              <a:rPr lang="ar-SA" dirty="0">
                <a:cs typeface="B Traffic" panose="00000400000000000000" pitchFamily="2" charset="-78"/>
              </a:rPr>
              <a:t> </a:t>
            </a:r>
            <a:r>
              <a:rPr lang="fa-IR" dirty="0">
                <a:cs typeface="B Traffic" panose="00000400000000000000" pitchFamily="2" charset="-78"/>
              </a:rPr>
              <a:t>وقتی که </a:t>
            </a:r>
            <a:r>
              <a:rPr lang="ar-SA" dirty="0">
                <a:cs typeface="B Traffic" panose="00000400000000000000" pitchFamily="2" charset="-78"/>
              </a:rPr>
              <a:t>لباس</a:t>
            </a:r>
            <a:r>
              <a:rPr lang="fa-IR" dirty="0">
                <a:cs typeface="B Traffic" panose="00000400000000000000" pitchFamily="2" charset="-78"/>
              </a:rPr>
              <a:t> </a:t>
            </a:r>
            <a:r>
              <a:rPr lang="ar-SA" dirty="0">
                <a:cs typeface="B Traffic" panose="00000400000000000000" pitchFamily="2" charset="-78"/>
              </a:rPr>
              <a:t>‌های فرد مرطوب بوده‌ یا</a:t>
            </a:r>
            <a:r>
              <a:rPr lang="fa-IR" dirty="0">
                <a:cs typeface="B Traffic" panose="00000400000000000000" pitchFamily="2" charset="-78"/>
              </a:rPr>
              <a:t> </a:t>
            </a:r>
            <a:r>
              <a:rPr lang="ar-SA" dirty="0">
                <a:cs typeface="B Traffic" panose="00000400000000000000" pitchFamily="2" charset="-78"/>
              </a:rPr>
              <a:t>از ایمنی</a:t>
            </a:r>
            <a:r>
              <a:rPr lang="fa-IR" dirty="0">
                <a:cs typeface="B Traffic" panose="00000400000000000000" pitchFamily="2" charset="-78"/>
              </a:rPr>
              <a:t> خود </a:t>
            </a:r>
            <a:r>
              <a:rPr lang="ar-SA" dirty="0">
                <a:cs typeface="B Traffic" panose="00000400000000000000" pitchFamily="2" charset="-78"/>
              </a:rPr>
              <a:t>نامطمئن باشد</a:t>
            </a:r>
            <a:r>
              <a:rPr lang="fa-IR" dirty="0">
                <a:cs typeface="B Traffic" panose="00000400000000000000" pitchFamily="2" charset="-78"/>
              </a:rPr>
              <a:t>)</a:t>
            </a:r>
          </a:p>
          <a:p>
            <a:pPr lvl="1" indent="-190500" algn="just" rtl="1"/>
            <a:r>
              <a:rPr lang="fa-IR" dirty="0">
                <a:cs typeface="B Traffic" panose="00000400000000000000" pitchFamily="2" charset="-78"/>
              </a:rPr>
              <a:t>قطع </a:t>
            </a:r>
            <a:r>
              <a:rPr lang="ar-SA" dirty="0">
                <a:cs typeface="B Traffic" panose="00000400000000000000" pitchFamily="2" charset="-78"/>
              </a:rPr>
              <a:t>جریان برق را </a:t>
            </a:r>
            <a:r>
              <a:rPr lang="fa-IR" dirty="0">
                <a:cs typeface="B Traffic" panose="00000400000000000000" pitchFamily="2" charset="-78"/>
              </a:rPr>
              <a:t>از </a:t>
            </a:r>
            <a:r>
              <a:rPr lang="ar-SA" dirty="0">
                <a:cs typeface="B Traffic" panose="00000400000000000000" pitchFamily="2" charset="-78"/>
              </a:rPr>
              <a:t>جعبه فیوز اصلی</a:t>
            </a:r>
            <a:r>
              <a:rPr lang="fa-IR" dirty="0">
                <a:cs typeface="B Traffic" panose="00000400000000000000" pitchFamily="2" charset="-78"/>
              </a:rPr>
              <a:t>(در صورت امکان)</a:t>
            </a:r>
          </a:p>
          <a:p>
            <a:pPr lvl="1" indent="257175" algn="just" rtl="1"/>
            <a:r>
              <a:rPr lang="fa-IR" dirty="0">
                <a:cs typeface="B Traffic" panose="00000400000000000000" pitchFamily="2" charset="-78"/>
              </a:rPr>
              <a:t>در صورت وجود خطر، </a:t>
            </a:r>
            <a:r>
              <a:rPr lang="ar-SA" dirty="0">
                <a:cs typeface="B Traffic" panose="00000400000000000000" pitchFamily="2" charset="-78"/>
              </a:rPr>
              <a:t>باید فوراً ساختمان را ترک کرد</a:t>
            </a:r>
            <a:endParaRPr lang="fa-IR" dirty="0">
              <a:cs typeface="B Traffic" panose="00000400000000000000" pitchFamily="2" charset="-78"/>
            </a:endParaRPr>
          </a:p>
          <a:p>
            <a:pPr lvl="1" algn="just" rtl="1"/>
            <a:r>
              <a:rPr lang="ar-SA" dirty="0">
                <a:cs typeface="B Traffic" panose="00000400000000000000" pitchFamily="2" charset="-78"/>
              </a:rPr>
              <a:t>لامپ‌ها را ‌نباید روشن کرد‌</a:t>
            </a:r>
            <a:endParaRPr lang="fa-IR" dirty="0">
              <a:cs typeface="B Traffic" panose="00000400000000000000" pitchFamily="2" charset="-78"/>
            </a:endParaRPr>
          </a:p>
          <a:p>
            <a:pPr lvl="1" algn="just" rtl="1"/>
            <a:r>
              <a:rPr lang="fa-IR" dirty="0">
                <a:cs typeface="B Traffic" panose="00000400000000000000" pitchFamily="2" charset="-78"/>
              </a:rPr>
              <a:t>بررسی برق خانه توسط </a:t>
            </a:r>
            <a:r>
              <a:rPr lang="ar-SA" dirty="0">
                <a:cs typeface="B Traffic" panose="00000400000000000000" pitchFamily="2" charset="-78"/>
              </a:rPr>
              <a:t>یک برقکار</a:t>
            </a:r>
            <a:endParaRPr lang="en-US" dirty="0">
              <a:cs typeface="B Traffic" panose="00000400000000000000" pitchFamily="2" charset="-78"/>
            </a:endParaRPr>
          </a:p>
        </p:txBody>
      </p:sp>
      <p:pic>
        <p:nvPicPr>
          <p:cNvPr id="10" name="Picture 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83474" y="4933232"/>
            <a:ext cx="1389478" cy="1918668"/>
          </a:xfrm>
          <a:prstGeom prst="rect">
            <a:avLst/>
          </a:prstGeom>
        </p:spPr>
      </p:pic>
    </p:spTree>
    <p:extLst>
      <p:ext uri="{BB962C8B-B14F-4D97-AF65-F5344CB8AC3E}">
        <p14:creationId xmlns:p14="http://schemas.microsoft.com/office/powerpoint/2010/main" val="2310946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6" name="Rectangle 5"/>
          <p:cNvSpPr/>
          <p:nvPr/>
        </p:nvSpPr>
        <p:spPr>
          <a:xfrm>
            <a:off x="518616" y="1461439"/>
            <a:ext cx="9853684" cy="1792798"/>
          </a:xfrm>
          <a:prstGeom prst="rect">
            <a:avLst/>
          </a:prstGeom>
        </p:spPr>
        <p:txBody>
          <a:bodyPr wrap="square">
            <a:spAutoFit/>
          </a:bodyPr>
          <a:lstStyle/>
          <a:p>
            <a:pPr marL="103188" lvl="1" algn="just" rtl="1"/>
            <a:r>
              <a:rPr lang="fa-IR" sz="2000" b="1" dirty="0">
                <a:cs typeface="B Traffic" panose="00000400000000000000" pitchFamily="2" charset="-78"/>
              </a:rPr>
              <a:t>ترک سریع محل در صورت </a:t>
            </a:r>
            <a:r>
              <a:rPr lang="ar-SA" sz="2000" b="1" dirty="0">
                <a:cs typeface="B Traffic" panose="00000400000000000000" pitchFamily="2" charset="-78"/>
              </a:rPr>
              <a:t>ترک‌</a:t>
            </a:r>
            <a:r>
              <a:rPr lang="en-US" sz="2000" b="1" dirty="0">
                <a:cs typeface="B Traffic" panose="00000400000000000000" pitchFamily="2" charset="-78"/>
              </a:rPr>
              <a:t> </a:t>
            </a:r>
            <a:r>
              <a:rPr lang="ar-SA" sz="2000" b="1" dirty="0">
                <a:cs typeface="B Traffic" panose="00000400000000000000" pitchFamily="2" charset="-78"/>
              </a:rPr>
              <a:t>خوردگی سقف‌ها‌، ستون‌ها و دودکش‌ها</a:t>
            </a:r>
            <a:endParaRPr lang="fa-IR" sz="2000" b="1" dirty="0">
              <a:cs typeface="B Traffic" panose="00000400000000000000" pitchFamily="2" charset="-78"/>
            </a:endParaRPr>
          </a:p>
          <a:p>
            <a:pPr marL="103188" lvl="1" algn="just" rtl="1"/>
            <a:endParaRPr lang="en-US" sz="1050" dirty="0">
              <a:cs typeface="B Traffic" panose="00000400000000000000" pitchFamily="2" charset="-78"/>
            </a:endParaRPr>
          </a:p>
          <a:p>
            <a:pPr marL="103188" lvl="1" algn="just" rtl="1"/>
            <a:r>
              <a:rPr lang="fa-IR" sz="2000" b="1" dirty="0">
                <a:cs typeface="B Traffic" panose="00000400000000000000" pitchFamily="2" charset="-78"/>
              </a:rPr>
              <a:t>در صورت خیس بودن </a:t>
            </a:r>
            <a:r>
              <a:rPr lang="ar-SA" sz="2000" b="1" dirty="0">
                <a:cs typeface="B Traffic" panose="00000400000000000000" pitchFamily="2" charset="-78"/>
              </a:rPr>
              <a:t>اثاثیه منزل</a:t>
            </a:r>
            <a:r>
              <a:rPr lang="fa-IR" sz="2000" b="1" dirty="0">
                <a:cs typeface="B Traffic" panose="00000400000000000000" pitchFamily="2" charset="-78"/>
              </a:rPr>
              <a:t>: </a:t>
            </a:r>
          </a:p>
          <a:p>
            <a:pPr marL="903288" lvl="2" indent="-342900" algn="just" rtl="1">
              <a:lnSpc>
                <a:spcPct val="150000"/>
              </a:lnSpc>
              <a:buFont typeface="Wingdings" panose="05000000000000000000" pitchFamily="2" charset="2"/>
              <a:buChar char="ü"/>
            </a:pPr>
            <a:r>
              <a:rPr lang="fa-IR" sz="2000" dirty="0">
                <a:solidFill>
                  <a:srgbClr val="0070C0"/>
                </a:solidFill>
                <a:cs typeface="B Traffic" panose="00000400000000000000" pitchFamily="2" charset="-78"/>
              </a:rPr>
              <a:t>باید </a:t>
            </a:r>
            <a:r>
              <a:rPr lang="ar-SA" sz="2000" dirty="0">
                <a:solidFill>
                  <a:srgbClr val="0070C0"/>
                </a:solidFill>
                <a:cs typeface="B Traffic" panose="00000400000000000000" pitchFamily="2" charset="-78"/>
              </a:rPr>
              <a:t>جریان برق ‌از فیوز اصلی قطع شود</a:t>
            </a:r>
            <a:endParaRPr lang="fa-IR" sz="2000" dirty="0">
              <a:solidFill>
                <a:srgbClr val="0070C0"/>
              </a:solidFill>
              <a:cs typeface="B Traffic" panose="00000400000000000000" pitchFamily="2" charset="-78"/>
            </a:endParaRPr>
          </a:p>
          <a:p>
            <a:pPr marL="903288" lvl="2" indent="-342900" algn="just" rtl="1">
              <a:lnSpc>
                <a:spcPct val="150000"/>
              </a:lnSpc>
              <a:buFont typeface="Wingdings" panose="05000000000000000000" pitchFamily="2" charset="2"/>
              <a:buChar char="ü"/>
            </a:pPr>
            <a:r>
              <a:rPr lang="fa-IR" sz="2000" dirty="0">
                <a:solidFill>
                  <a:srgbClr val="0070C0"/>
                </a:solidFill>
                <a:cs typeface="B Traffic" panose="00000400000000000000" pitchFamily="2" charset="-78"/>
              </a:rPr>
              <a:t>اثاثیه برقی قبل از ا</a:t>
            </a:r>
            <a:r>
              <a:rPr lang="ar-SA" sz="2000" dirty="0">
                <a:solidFill>
                  <a:srgbClr val="0070C0"/>
                </a:solidFill>
                <a:cs typeface="B Traffic" panose="00000400000000000000" pitchFamily="2" charset="-78"/>
              </a:rPr>
              <a:t>ستفاده مجدد </a:t>
            </a:r>
            <a:r>
              <a:rPr lang="fa-IR" sz="2000" dirty="0">
                <a:solidFill>
                  <a:srgbClr val="0070C0"/>
                </a:solidFill>
                <a:cs typeface="B Traffic" panose="00000400000000000000" pitchFamily="2" charset="-78"/>
              </a:rPr>
              <a:t>باید توسط </a:t>
            </a:r>
            <a:r>
              <a:rPr lang="ar-SA" sz="2000" dirty="0">
                <a:solidFill>
                  <a:srgbClr val="0070C0"/>
                </a:solidFill>
                <a:cs typeface="B Traffic" panose="00000400000000000000" pitchFamily="2" charset="-78"/>
              </a:rPr>
              <a:t>تعمیرکاران حرفه‌ای،</a:t>
            </a:r>
            <a:r>
              <a:rPr lang="fa-IR" sz="2000" dirty="0">
                <a:solidFill>
                  <a:srgbClr val="0070C0"/>
                </a:solidFill>
                <a:cs typeface="B Traffic" panose="00000400000000000000" pitchFamily="2" charset="-78"/>
              </a:rPr>
              <a:t> </a:t>
            </a:r>
            <a:r>
              <a:rPr lang="ar-SA" sz="2000" dirty="0">
                <a:solidFill>
                  <a:srgbClr val="0070C0"/>
                </a:solidFill>
                <a:cs typeface="B Traffic" panose="00000400000000000000" pitchFamily="2" charset="-78"/>
              </a:rPr>
              <a:t>بررسی </a:t>
            </a:r>
            <a:r>
              <a:rPr lang="fa-IR" sz="2000" dirty="0">
                <a:solidFill>
                  <a:srgbClr val="0070C0"/>
                </a:solidFill>
                <a:cs typeface="B Traffic" panose="00000400000000000000" pitchFamily="2" charset="-78"/>
              </a:rPr>
              <a:t>شوند</a:t>
            </a:r>
            <a:r>
              <a:rPr lang="ar-SA" sz="2000" dirty="0">
                <a:solidFill>
                  <a:srgbClr val="0070C0"/>
                </a:solidFill>
                <a:cs typeface="B Traffic" panose="00000400000000000000" pitchFamily="2" charset="-78"/>
              </a:rPr>
              <a:t>.</a:t>
            </a:r>
            <a:endParaRPr lang="fa-IR" sz="2000" dirty="0">
              <a:solidFill>
                <a:srgbClr val="0070C0"/>
              </a:solidFill>
              <a:cs typeface="B Traffic" panose="00000400000000000000" pitchFamily="2" charset="-78"/>
            </a:endParaRPr>
          </a:p>
        </p:txBody>
      </p:sp>
      <p:sp>
        <p:nvSpPr>
          <p:cNvPr id="8" name="Rectangle 7"/>
          <p:cNvSpPr/>
          <p:nvPr/>
        </p:nvSpPr>
        <p:spPr>
          <a:xfrm>
            <a:off x="518616" y="3194989"/>
            <a:ext cx="9853684" cy="2339102"/>
          </a:xfrm>
          <a:prstGeom prst="rect">
            <a:avLst/>
          </a:prstGeom>
        </p:spPr>
        <p:txBody>
          <a:bodyPr wrap="square">
            <a:spAutoFit/>
          </a:bodyPr>
          <a:lstStyle/>
          <a:p>
            <a:pPr marL="103188" lvl="1" algn="just" rtl="1"/>
            <a:r>
              <a:rPr lang="fa-IR" sz="2000" b="1" dirty="0">
                <a:cs typeface="B Traffic" panose="00000400000000000000" pitchFamily="2" charset="-78"/>
              </a:rPr>
              <a:t>در صورت آسیب </a:t>
            </a:r>
            <a:r>
              <a:rPr lang="ar-SA" sz="2000" b="1" dirty="0">
                <a:cs typeface="B Traffic" panose="00000400000000000000" pitchFamily="2" charset="-78"/>
              </a:rPr>
              <a:t>سیستم آب و فاضلاب</a:t>
            </a:r>
            <a:r>
              <a:rPr lang="fa-IR" sz="2000" b="1" dirty="0">
                <a:cs typeface="B Traffic" panose="00000400000000000000" pitchFamily="2" charset="-78"/>
              </a:rPr>
              <a:t>: </a:t>
            </a:r>
          </a:p>
          <a:p>
            <a:pPr marL="903288" lvl="2" indent="-342900" algn="just" rtl="1">
              <a:lnSpc>
                <a:spcPct val="150000"/>
              </a:lnSpc>
              <a:buFont typeface="Wingdings" panose="05000000000000000000" pitchFamily="2" charset="2"/>
              <a:buChar char="ü"/>
            </a:pPr>
            <a:r>
              <a:rPr lang="ar-SA" sz="2000" dirty="0">
                <a:solidFill>
                  <a:srgbClr val="0070C0"/>
                </a:solidFill>
                <a:cs typeface="B Traffic" panose="00000400000000000000" pitchFamily="2" charset="-78"/>
              </a:rPr>
              <a:t>باید شیر فلکه اصلی آب بسته شود‌.</a:t>
            </a:r>
            <a:endParaRPr lang="fa-IR" sz="2000" dirty="0">
              <a:solidFill>
                <a:srgbClr val="0070C0"/>
              </a:solidFill>
              <a:cs typeface="B Traffic" panose="00000400000000000000" pitchFamily="2" charset="-78"/>
            </a:endParaRPr>
          </a:p>
          <a:p>
            <a:pPr marL="903288" lvl="2" indent="-342900" algn="just" rtl="1">
              <a:lnSpc>
                <a:spcPct val="150000"/>
              </a:lnSpc>
              <a:buFont typeface="Wingdings" panose="05000000000000000000" pitchFamily="2" charset="2"/>
              <a:buChar char="ü"/>
            </a:pPr>
            <a:r>
              <a:rPr lang="fa-IR" sz="2000" dirty="0">
                <a:solidFill>
                  <a:srgbClr val="0070C0"/>
                </a:solidFill>
                <a:cs typeface="B Traffic" panose="00000400000000000000" pitchFamily="2" charset="-78"/>
              </a:rPr>
              <a:t>به مقامات اداره آب اطلاع داده شود(احتمال آلودگی آب)</a:t>
            </a:r>
          </a:p>
          <a:p>
            <a:pPr marL="903288" lvl="2" indent="-342900" algn="just" rtl="1">
              <a:lnSpc>
                <a:spcPct val="150000"/>
              </a:lnSpc>
              <a:buFont typeface="Wingdings" panose="05000000000000000000" pitchFamily="2" charset="2"/>
              <a:buChar char="ü"/>
            </a:pPr>
            <a:r>
              <a:rPr lang="ar-SA" sz="2000" dirty="0">
                <a:solidFill>
                  <a:srgbClr val="0070C0"/>
                </a:solidFill>
                <a:cs typeface="B Traffic" panose="00000400000000000000" pitchFamily="2" charset="-78"/>
              </a:rPr>
              <a:t>چاه آب ‌پمپ زده </a:t>
            </a:r>
            <a:r>
              <a:rPr lang="fa-IR" sz="2000" dirty="0">
                <a:solidFill>
                  <a:srgbClr val="0070C0"/>
                </a:solidFill>
                <a:cs typeface="B Traffic" panose="00000400000000000000" pitchFamily="2" charset="-78"/>
              </a:rPr>
              <a:t>شود </a:t>
            </a:r>
            <a:r>
              <a:rPr lang="ar-SA" sz="2000" dirty="0">
                <a:solidFill>
                  <a:srgbClr val="0070C0"/>
                </a:solidFill>
                <a:cs typeface="B Traffic" panose="00000400000000000000" pitchFamily="2" charset="-78"/>
              </a:rPr>
              <a:t>و آب آن </a:t>
            </a:r>
            <a:r>
              <a:rPr lang="fa-IR" sz="2000" dirty="0">
                <a:solidFill>
                  <a:srgbClr val="0070C0"/>
                </a:solidFill>
                <a:cs typeface="B Traffic" panose="00000400000000000000" pitchFamily="2" charset="-78"/>
              </a:rPr>
              <a:t>پیش از مصرف</a:t>
            </a:r>
            <a:r>
              <a:rPr lang="ar-SA" sz="2000" dirty="0">
                <a:solidFill>
                  <a:srgbClr val="0070C0"/>
                </a:solidFill>
                <a:cs typeface="B Traffic" panose="00000400000000000000" pitchFamily="2" charset="-78"/>
              </a:rPr>
              <a:t> ‌</a:t>
            </a:r>
            <a:r>
              <a:rPr lang="fa-IR" sz="2000" dirty="0">
                <a:solidFill>
                  <a:srgbClr val="0070C0"/>
                </a:solidFill>
                <a:cs typeface="B Traffic" panose="00000400000000000000" pitchFamily="2" charset="-78"/>
              </a:rPr>
              <a:t>آزمایش</a:t>
            </a:r>
            <a:r>
              <a:rPr lang="ar-SA" sz="2000" dirty="0">
                <a:solidFill>
                  <a:srgbClr val="0070C0"/>
                </a:solidFill>
                <a:cs typeface="B Traffic" panose="00000400000000000000" pitchFamily="2" charset="-78"/>
              </a:rPr>
              <a:t> شود. </a:t>
            </a:r>
            <a:endParaRPr lang="fa-IR" sz="2000" dirty="0">
              <a:solidFill>
                <a:srgbClr val="0070C0"/>
              </a:solidFill>
              <a:cs typeface="B Traffic" panose="00000400000000000000" pitchFamily="2" charset="-78"/>
            </a:endParaRPr>
          </a:p>
          <a:p>
            <a:pPr marL="903288" lvl="2" indent="-342900" algn="just" rtl="1">
              <a:lnSpc>
                <a:spcPct val="150000"/>
              </a:lnSpc>
              <a:buFont typeface="Wingdings" panose="05000000000000000000" pitchFamily="2" charset="2"/>
              <a:buChar char="ü"/>
            </a:pPr>
            <a:r>
              <a:rPr lang="ar-SA" sz="2000" dirty="0">
                <a:solidFill>
                  <a:srgbClr val="0070C0"/>
                </a:solidFill>
                <a:cs typeface="B Traffic" panose="00000400000000000000" pitchFamily="2" charset="-78"/>
              </a:rPr>
              <a:t>قبل از استفاده از توالت‌ها باید از سالم بودن لوله‌های فاضلاب اطمینان داشت‌</a:t>
            </a:r>
            <a:r>
              <a:rPr lang="en-US" sz="2000" dirty="0">
                <a:solidFill>
                  <a:srgbClr val="0070C0"/>
                </a:solidFill>
                <a:cs typeface="B Traffic" panose="00000400000000000000" pitchFamily="2" charset="-78"/>
              </a:rPr>
              <a:t>.</a:t>
            </a:r>
            <a:endParaRPr lang="fa-IR" sz="2000" dirty="0">
              <a:solidFill>
                <a:srgbClr val="0070C0"/>
              </a:solidFill>
              <a:cs typeface="B Traffic" panose="00000400000000000000" pitchFamily="2" charset="-78"/>
            </a:endParaRPr>
          </a:p>
          <a:p>
            <a:pPr marL="103188" lvl="1" algn="just" rtl="1"/>
            <a:endParaRPr lang="en-US" sz="600" dirty="0">
              <a:cs typeface="B Traffic" panose="00000400000000000000" pitchFamily="2" charset="-78"/>
            </a:endParaRPr>
          </a:p>
        </p:txBody>
      </p:sp>
      <p:sp>
        <p:nvSpPr>
          <p:cNvPr id="10" name="Rectangle 9"/>
          <p:cNvSpPr/>
          <p:nvPr/>
        </p:nvSpPr>
        <p:spPr>
          <a:xfrm>
            <a:off x="518616" y="5389198"/>
            <a:ext cx="9853684" cy="707886"/>
          </a:xfrm>
          <a:prstGeom prst="rect">
            <a:avLst/>
          </a:prstGeom>
        </p:spPr>
        <p:txBody>
          <a:bodyPr wrap="square">
            <a:spAutoFit/>
          </a:bodyPr>
          <a:lstStyle/>
          <a:p>
            <a:pPr marL="103188" lvl="1" algn="just" rtl="1"/>
            <a:r>
              <a:rPr lang="ar-SA" sz="2000" b="1" dirty="0">
                <a:cs typeface="B Traffic" panose="00000400000000000000" pitchFamily="2" charset="-78"/>
              </a:rPr>
              <a:t>مواد خوراکی و آذوقه</a:t>
            </a:r>
            <a:r>
              <a:rPr lang="fa-IR" sz="2000" b="1" dirty="0">
                <a:cs typeface="B Traffic" panose="00000400000000000000" pitchFamily="2" charset="-78"/>
              </a:rPr>
              <a:t>: </a:t>
            </a:r>
          </a:p>
          <a:p>
            <a:pPr marL="903288" lvl="2" indent="-342900" algn="just" rtl="1">
              <a:buFont typeface="Wingdings" panose="05000000000000000000" pitchFamily="2" charset="2"/>
              <a:buChar char="ü"/>
            </a:pPr>
            <a:r>
              <a:rPr lang="fa-IR" sz="2000" dirty="0">
                <a:solidFill>
                  <a:srgbClr val="0070C0"/>
                </a:solidFill>
                <a:cs typeface="B Traffic" panose="00000400000000000000" pitchFamily="2" charset="-78"/>
              </a:rPr>
              <a:t>در صورت احتمال آلودگی باید</a:t>
            </a:r>
            <a:r>
              <a:rPr lang="ar-SA" sz="2000" dirty="0">
                <a:solidFill>
                  <a:srgbClr val="0070C0"/>
                </a:solidFill>
                <a:cs typeface="B Traffic" panose="00000400000000000000" pitchFamily="2" charset="-78"/>
              </a:rPr>
              <a:t> آن‌ها را دور ریخت‌</a:t>
            </a:r>
            <a:r>
              <a:rPr lang="en-US" sz="2000" dirty="0">
                <a:solidFill>
                  <a:srgbClr val="0070C0"/>
                </a:solidFill>
                <a:cs typeface="B Traffic" panose="00000400000000000000" pitchFamily="2" charset="-78"/>
              </a:rPr>
              <a:t>.</a:t>
            </a:r>
            <a:endParaRPr lang="fa-IR" sz="2000" dirty="0">
              <a:solidFill>
                <a:srgbClr val="0070C0"/>
              </a:solidFill>
              <a:cs typeface="B Traffic" panose="00000400000000000000" pitchFamily="2" charset="-78"/>
            </a:endParaRPr>
          </a:p>
        </p:txBody>
      </p:sp>
      <p:sp>
        <p:nvSpPr>
          <p:cNvPr id="11" name="Rectangle 10"/>
          <p:cNvSpPr/>
          <p:nvPr/>
        </p:nvSpPr>
        <p:spPr>
          <a:xfrm>
            <a:off x="518616" y="6122623"/>
            <a:ext cx="9853684" cy="707886"/>
          </a:xfrm>
          <a:prstGeom prst="rect">
            <a:avLst/>
          </a:prstGeom>
        </p:spPr>
        <p:txBody>
          <a:bodyPr wrap="square">
            <a:spAutoFit/>
          </a:bodyPr>
          <a:lstStyle/>
          <a:p>
            <a:pPr marL="103188" lvl="1" algn="just" rtl="1"/>
            <a:r>
              <a:rPr lang="fa-IR" sz="2000" b="1" dirty="0">
                <a:cs typeface="B Traffic" panose="00000400000000000000" pitchFamily="2" charset="-78"/>
              </a:rPr>
              <a:t>پر شدن </a:t>
            </a:r>
            <a:r>
              <a:rPr lang="ar-SA" sz="2000" b="1" dirty="0">
                <a:cs typeface="B Traffic" panose="00000400000000000000" pitchFamily="2" charset="-78"/>
              </a:rPr>
              <a:t>زیرزمین خانه</a:t>
            </a:r>
            <a:r>
              <a:rPr lang="fa-IR" sz="2000" b="1" dirty="0">
                <a:cs typeface="B Traffic" panose="00000400000000000000" pitchFamily="2" charset="-78"/>
              </a:rPr>
              <a:t> از آب:</a:t>
            </a:r>
          </a:p>
          <a:p>
            <a:pPr marL="903288" lvl="2" indent="-342900" algn="just" rtl="1">
              <a:buFont typeface="Wingdings" panose="05000000000000000000" pitchFamily="2" charset="2"/>
              <a:buChar char="ü"/>
            </a:pPr>
            <a:r>
              <a:rPr lang="fa-IR" sz="2000" dirty="0">
                <a:solidFill>
                  <a:srgbClr val="0070C0"/>
                </a:solidFill>
                <a:cs typeface="B Traffic" panose="00000400000000000000" pitchFamily="2" charset="-78"/>
              </a:rPr>
              <a:t>برای جلوگیری از تخریب، آب به تدریج تخلیه شود</a:t>
            </a:r>
            <a:r>
              <a:rPr lang="ar-SA" sz="2000" dirty="0">
                <a:solidFill>
                  <a:srgbClr val="0070C0"/>
                </a:solidFill>
                <a:cs typeface="B Traffic" panose="00000400000000000000" pitchFamily="2" charset="-78"/>
              </a:rPr>
              <a:t> </a:t>
            </a:r>
            <a:r>
              <a:rPr lang="ar-SA" sz="2000" dirty="0">
                <a:solidFill>
                  <a:srgbClr val="7030A0"/>
                </a:solidFill>
                <a:cs typeface="B Traffic" panose="00000400000000000000" pitchFamily="2" charset="-78"/>
              </a:rPr>
              <a:t>(‌هر روز حدود یک سوم)</a:t>
            </a:r>
            <a:r>
              <a:rPr lang="ar-SA" sz="2000" dirty="0">
                <a:solidFill>
                  <a:srgbClr val="0070C0"/>
                </a:solidFill>
                <a:cs typeface="B Traffic" panose="00000400000000000000" pitchFamily="2" charset="-78"/>
              </a:rPr>
              <a:t>. </a:t>
            </a:r>
            <a:endParaRPr lang="en-US" sz="2000" dirty="0">
              <a:solidFill>
                <a:srgbClr val="0070C0"/>
              </a:solidFill>
              <a:cs typeface="B Traffic" panose="00000400000000000000" pitchFamily="2" charset="-78"/>
            </a:endParaRPr>
          </a:p>
        </p:txBody>
      </p:sp>
    </p:spTree>
    <p:extLst>
      <p:ext uri="{BB962C8B-B14F-4D97-AF65-F5344CB8AC3E}">
        <p14:creationId xmlns:p14="http://schemas.microsoft.com/office/powerpoint/2010/main" val="3140018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898" y="1493785"/>
            <a:ext cx="10085695" cy="400110"/>
          </a:xfrm>
          <a:prstGeom prst="rect">
            <a:avLst/>
          </a:prstGeom>
        </p:spPr>
        <p:txBody>
          <a:bodyPr wrap="square">
            <a:spAutoFit/>
          </a:bodyPr>
          <a:lstStyle/>
          <a:p>
            <a:pPr algn="r" rtl="1"/>
            <a:r>
              <a:rPr lang="fa-IR" sz="2000" b="1" dirty="0">
                <a:cs typeface="B Traffic" panose="00000400000000000000" pitchFamily="2" charset="-78"/>
              </a:rPr>
              <a:t>مراقبت از سقوط اشیاء هنگام </a:t>
            </a:r>
            <a:r>
              <a:rPr lang="ar-SA" sz="2000" b="1" dirty="0">
                <a:cs typeface="B Traffic" panose="00000400000000000000" pitchFamily="2" charset="-78"/>
              </a:rPr>
              <a:t>بازکردن کمدها و کابینت‌ها</a:t>
            </a:r>
            <a:endParaRPr lang="fa-IR" sz="2000" b="1"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9" name="Rectangle 8"/>
          <p:cNvSpPr/>
          <p:nvPr/>
        </p:nvSpPr>
        <p:spPr>
          <a:xfrm>
            <a:off x="313898" y="2055760"/>
            <a:ext cx="10085695" cy="707886"/>
          </a:xfrm>
          <a:prstGeom prst="rect">
            <a:avLst/>
          </a:prstGeom>
        </p:spPr>
        <p:txBody>
          <a:bodyPr wrap="square">
            <a:spAutoFit/>
          </a:bodyPr>
          <a:lstStyle/>
          <a:p>
            <a:pPr algn="r" rtl="1"/>
            <a:r>
              <a:rPr lang="ar-SA" sz="2000" b="1" dirty="0">
                <a:cs typeface="B Traffic" panose="00000400000000000000" pitchFamily="2" charset="-78"/>
              </a:rPr>
              <a:t>تمیزکردن اشیا و اثاثیه خانه</a:t>
            </a:r>
            <a:r>
              <a:rPr lang="fa-IR" sz="2000" b="1" dirty="0">
                <a:cs typeface="B Traffic" panose="00000400000000000000" pitchFamily="2" charset="-78"/>
              </a:rPr>
              <a:t>:</a:t>
            </a:r>
            <a:r>
              <a:rPr lang="en-US" sz="2000" dirty="0">
                <a:cs typeface="B Traffic" panose="00000400000000000000" pitchFamily="2" charset="-78"/>
              </a:rPr>
              <a:t> </a:t>
            </a:r>
            <a:endParaRPr lang="fa-IR" sz="2000" dirty="0">
              <a:cs typeface="B Traffic" panose="00000400000000000000" pitchFamily="2" charset="-78"/>
            </a:endParaRPr>
          </a:p>
          <a:p>
            <a:pPr marL="342900" indent="-342900" algn="r" rtl="1">
              <a:buFont typeface="Wingdings" panose="05000000000000000000" pitchFamily="2" charset="2"/>
              <a:buChar char="ü"/>
            </a:pPr>
            <a:r>
              <a:rPr lang="ar-SA" sz="2000" dirty="0">
                <a:solidFill>
                  <a:srgbClr val="0070C0"/>
                </a:solidFill>
                <a:cs typeface="B Traffic" panose="00000400000000000000" pitchFamily="2" charset="-78"/>
              </a:rPr>
              <a:t>هر چیزی را که با فاضلاب‌، باکتری‌ها یا مواد شیمیایی خطرناک تماس پیدا کرده است، ‌باید ضدعفونی کرد‌</a:t>
            </a:r>
            <a:r>
              <a:rPr lang="en-US" sz="2000" dirty="0">
                <a:solidFill>
                  <a:srgbClr val="0070C0"/>
                </a:solidFill>
                <a:cs typeface="B Traffic" panose="00000400000000000000" pitchFamily="2" charset="-78"/>
              </a:rPr>
              <a:t>.</a:t>
            </a:r>
          </a:p>
        </p:txBody>
      </p:sp>
      <p:sp>
        <p:nvSpPr>
          <p:cNvPr id="10" name="Rectangle 9"/>
          <p:cNvSpPr/>
          <p:nvPr/>
        </p:nvSpPr>
        <p:spPr>
          <a:xfrm>
            <a:off x="313898" y="2884435"/>
            <a:ext cx="10085695" cy="707886"/>
          </a:xfrm>
          <a:prstGeom prst="rect">
            <a:avLst/>
          </a:prstGeom>
        </p:spPr>
        <p:txBody>
          <a:bodyPr wrap="square">
            <a:spAutoFit/>
          </a:bodyPr>
          <a:lstStyle/>
          <a:p>
            <a:pPr algn="r" rtl="1"/>
            <a:r>
              <a:rPr lang="ar-SA" sz="2000" b="1" dirty="0">
                <a:cs typeface="B Traffic" panose="00000400000000000000" pitchFamily="2" charset="-78"/>
              </a:rPr>
              <a:t>تماس با مأمور بیمه</a:t>
            </a:r>
            <a:r>
              <a:rPr lang="fa-IR" sz="2000" b="1" dirty="0">
                <a:cs typeface="B Traffic" panose="00000400000000000000" pitchFamily="2" charset="-78"/>
              </a:rPr>
              <a:t>:</a:t>
            </a:r>
            <a:r>
              <a:rPr lang="en-US" sz="2000" dirty="0">
                <a:cs typeface="B Traffic" panose="00000400000000000000" pitchFamily="2" charset="-78"/>
              </a:rPr>
              <a:t> </a:t>
            </a:r>
            <a:r>
              <a:rPr lang="ar-SA" sz="2000" dirty="0">
                <a:cs typeface="B Traffic" panose="00000400000000000000" pitchFamily="2" charset="-78"/>
              </a:rPr>
              <a:t>‌</a:t>
            </a:r>
            <a:endParaRPr lang="fa-IR" sz="2000" dirty="0">
              <a:cs typeface="B Traffic" panose="00000400000000000000" pitchFamily="2" charset="-78"/>
            </a:endParaRPr>
          </a:p>
          <a:p>
            <a:pPr marL="342900" indent="-342900" algn="r" rtl="1">
              <a:buFont typeface="Wingdings" panose="05000000000000000000" pitchFamily="2" charset="2"/>
              <a:buChar char="ü"/>
            </a:pPr>
            <a:r>
              <a:rPr lang="fa-IR" sz="2000" dirty="0">
                <a:solidFill>
                  <a:srgbClr val="0070C0"/>
                </a:solidFill>
                <a:cs typeface="B Traffic" panose="00000400000000000000" pitchFamily="2" charset="-78"/>
              </a:rPr>
              <a:t>ا</a:t>
            </a:r>
            <a:r>
              <a:rPr lang="ar-SA" sz="2000" dirty="0">
                <a:solidFill>
                  <a:srgbClr val="0070C0"/>
                </a:solidFill>
                <a:cs typeface="B Traffic" panose="00000400000000000000" pitchFamily="2" charset="-78"/>
              </a:rPr>
              <a:t>ز اشیای صدمه دیده، عکس گرفته ‌و اسناد هزینه‌های تعمیر و نگهداری را </a:t>
            </a:r>
            <a:r>
              <a:rPr lang="fa-IR" sz="2000" dirty="0">
                <a:solidFill>
                  <a:srgbClr val="0070C0"/>
                </a:solidFill>
                <a:cs typeface="B Traffic" panose="00000400000000000000" pitchFamily="2" charset="-78"/>
              </a:rPr>
              <a:t>نگاه دارید.</a:t>
            </a:r>
            <a:endParaRPr lang="en-US" sz="2000" dirty="0">
              <a:solidFill>
                <a:srgbClr val="0070C0"/>
              </a:solidFill>
              <a:cs typeface="B Traffic" panose="00000400000000000000" pitchFamily="2" charset="-78"/>
            </a:endParaRPr>
          </a:p>
        </p:txBody>
      </p:sp>
      <p:sp>
        <p:nvSpPr>
          <p:cNvPr id="11" name="Rectangle 10"/>
          <p:cNvSpPr/>
          <p:nvPr/>
        </p:nvSpPr>
        <p:spPr>
          <a:xfrm>
            <a:off x="313898" y="3675010"/>
            <a:ext cx="10085695" cy="2823850"/>
          </a:xfrm>
          <a:prstGeom prst="rect">
            <a:avLst/>
          </a:prstGeom>
        </p:spPr>
        <p:txBody>
          <a:bodyPr wrap="square">
            <a:spAutoFit/>
          </a:bodyPr>
          <a:lstStyle/>
          <a:p>
            <a:pPr algn="r" rtl="1"/>
            <a:r>
              <a:rPr lang="fa-IR" sz="2000" b="1" dirty="0">
                <a:cs typeface="B Traffic" panose="00000400000000000000" pitchFamily="2" charset="-78"/>
              </a:rPr>
              <a:t>محافظت از خانواده و دوری از حیوانات وحشی:</a:t>
            </a:r>
            <a:r>
              <a:rPr lang="en-US" sz="2000" dirty="0">
                <a:cs typeface="B Traffic" panose="00000400000000000000" pitchFamily="2" charset="-78"/>
              </a:rPr>
              <a:t> </a:t>
            </a:r>
            <a:r>
              <a:rPr lang="ar-SA" sz="2000" dirty="0">
                <a:cs typeface="B Traffic" panose="00000400000000000000" pitchFamily="2" charset="-78"/>
              </a:rPr>
              <a:t>‌</a:t>
            </a:r>
            <a:endParaRPr lang="fa-IR" sz="2000" dirty="0">
              <a:cs typeface="B Traffic" panose="00000400000000000000" pitchFamily="2" charset="-78"/>
            </a:endParaRPr>
          </a:p>
          <a:p>
            <a:pPr marL="342900" lvl="0" indent="-342900" algn="r"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نحوه تعامل با حیوانات وحشی در چنین شرایطی را ب</a:t>
            </a:r>
            <a:r>
              <a:rPr lang="fa-IR" sz="2000" dirty="0">
                <a:solidFill>
                  <a:srgbClr val="0070C0"/>
                </a:solidFill>
                <a:cs typeface="B Traffic" panose="00000400000000000000" pitchFamily="2" charset="-78"/>
              </a:rPr>
              <a:t>یاموزید.</a:t>
            </a:r>
            <a:endParaRPr lang="en-US" sz="2000" dirty="0">
              <a:solidFill>
                <a:srgbClr val="0070C0"/>
              </a:solidFill>
              <a:cs typeface="B Traffic" panose="00000400000000000000" pitchFamily="2" charset="-78"/>
            </a:endParaRPr>
          </a:p>
          <a:p>
            <a:pPr marL="342900" lvl="0" indent="-342900" algn="r"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به ‌حیوان زخمی یا منزوی نزدیک </a:t>
            </a:r>
            <a:r>
              <a:rPr lang="fa-IR" sz="2000" dirty="0">
                <a:solidFill>
                  <a:srgbClr val="0070C0"/>
                </a:solidFill>
                <a:cs typeface="B Traffic" panose="00000400000000000000" pitchFamily="2" charset="-78"/>
              </a:rPr>
              <a:t>نشوید</a:t>
            </a:r>
            <a:r>
              <a:rPr lang="ar-SA" sz="2000" dirty="0">
                <a:solidFill>
                  <a:srgbClr val="0070C0"/>
                </a:solidFill>
                <a:cs typeface="B Traffic" panose="00000400000000000000" pitchFamily="2" charset="-78"/>
              </a:rPr>
              <a:t> و یا سعی </a:t>
            </a:r>
            <a:r>
              <a:rPr lang="fa-IR" sz="2000" dirty="0">
                <a:solidFill>
                  <a:srgbClr val="0070C0"/>
                </a:solidFill>
                <a:cs typeface="B Traffic" panose="00000400000000000000" pitchFamily="2" charset="-78"/>
              </a:rPr>
              <a:t>نکنید </a:t>
            </a:r>
            <a:r>
              <a:rPr lang="ar-SA" sz="2000" dirty="0">
                <a:solidFill>
                  <a:srgbClr val="0070C0"/>
                </a:solidFill>
                <a:cs typeface="B Traffic" panose="00000400000000000000" pitchFamily="2" charset="-78"/>
              </a:rPr>
              <a:t>که به آن کمک ک</a:t>
            </a:r>
            <a:r>
              <a:rPr lang="fa-IR" sz="2000" dirty="0">
                <a:solidFill>
                  <a:srgbClr val="0070C0"/>
                </a:solidFill>
                <a:cs typeface="B Traffic" panose="00000400000000000000" pitchFamily="2" charset="-78"/>
              </a:rPr>
              <a:t>نید</a:t>
            </a:r>
            <a:r>
              <a:rPr lang="ar-SA" sz="2000" dirty="0">
                <a:solidFill>
                  <a:srgbClr val="0070C0"/>
                </a:solidFill>
                <a:cs typeface="B Traffic" panose="00000400000000000000" pitchFamily="2" charset="-78"/>
              </a:rPr>
              <a:t>. </a:t>
            </a:r>
            <a:endParaRPr lang="fa-IR" sz="2000" dirty="0">
              <a:solidFill>
                <a:srgbClr val="0070C0"/>
              </a:solidFill>
              <a:cs typeface="B Traffic" panose="00000400000000000000" pitchFamily="2" charset="-78"/>
            </a:endParaRPr>
          </a:p>
          <a:p>
            <a:pPr marL="342900" lvl="0" indent="-342900" algn="just"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مار</a:t>
            </a:r>
            <a:r>
              <a:rPr lang="fa-IR" sz="2000" dirty="0">
                <a:solidFill>
                  <a:srgbClr val="0070C0"/>
                </a:solidFill>
                <a:cs typeface="B Traffic" panose="00000400000000000000" pitchFamily="2" charset="-78"/>
              </a:rPr>
              <a:t>ها</a:t>
            </a:r>
            <a:r>
              <a:rPr lang="ar-SA" sz="2000" dirty="0">
                <a:solidFill>
                  <a:srgbClr val="0070C0"/>
                </a:solidFill>
                <a:cs typeface="B Traffic" panose="00000400000000000000" pitchFamily="2" charset="-78"/>
              </a:rPr>
              <a:t> به دلیل فرار از سیل معمولاً به طبقات بالای خانه پناه </a:t>
            </a:r>
            <a:r>
              <a:rPr lang="fa-IR" sz="2000" dirty="0">
                <a:solidFill>
                  <a:srgbClr val="0070C0"/>
                </a:solidFill>
                <a:cs typeface="B Traffic" panose="00000400000000000000" pitchFamily="2" charset="-78"/>
              </a:rPr>
              <a:t>می برند(پنجره ای را باز کنید)</a:t>
            </a:r>
          </a:p>
          <a:p>
            <a:pPr marL="342900" lvl="0" indent="-342900" algn="just"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 نباید ‌جانور را گرفت ‌یا با آن درگیر شد. </a:t>
            </a:r>
            <a:endParaRPr lang="fa-IR" sz="2000" dirty="0">
              <a:solidFill>
                <a:srgbClr val="0070C0"/>
              </a:solidFill>
              <a:cs typeface="B Traffic" panose="00000400000000000000" pitchFamily="2" charset="-78"/>
            </a:endParaRPr>
          </a:p>
          <a:p>
            <a:pPr marL="342900" indent="-342900" algn="just" rtl="1">
              <a:lnSpc>
                <a:spcPts val="2700"/>
              </a:lnSpc>
              <a:buFont typeface="Wingdings" panose="05000000000000000000" pitchFamily="2" charset="2"/>
              <a:buChar char="ü"/>
            </a:pPr>
            <a:r>
              <a:rPr lang="fa-IR" sz="2000" dirty="0">
                <a:solidFill>
                  <a:srgbClr val="0070C0"/>
                </a:solidFill>
                <a:cs typeface="B Traffic" panose="00000400000000000000" pitchFamily="2" charset="-78"/>
              </a:rPr>
              <a:t>اطلاع رسانی سریع به </a:t>
            </a:r>
            <a:r>
              <a:rPr lang="ar-SA" sz="2000" dirty="0">
                <a:solidFill>
                  <a:srgbClr val="0070C0"/>
                </a:solidFill>
                <a:cs typeface="B Traffic" panose="00000400000000000000" pitchFamily="2" charset="-78"/>
              </a:rPr>
              <a:t>اداره دامپزشکی محل یا </a:t>
            </a:r>
            <a:r>
              <a:rPr lang="fa-IR" sz="2000" dirty="0">
                <a:solidFill>
                  <a:srgbClr val="0070C0"/>
                </a:solidFill>
                <a:cs typeface="B Traffic" panose="00000400000000000000" pitchFamily="2" charset="-78"/>
              </a:rPr>
              <a:t>دیگر </a:t>
            </a:r>
            <a:r>
              <a:rPr lang="ar-SA" sz="2000" dirty="0">
                <a:solidFill>
                  <a:srgbClr val="0070C0"/>
                </a:solidFill>
                <a:cs typeface="B Traffic" panose="00000400000000000000" pitchFamily="2" charset="-78"/>
              </a:rPr>
              <a:t>نهادهای مربوط</a:t>
            </a:r>
            <a:r>
              <a:rPr lang="fa-IR" sz="2000" dirty="0">
                <a:solidFill>
                  <a:srgbClr val="0070C0"/>
                </a:solidFill>
                <a:cs typeface="B Traffic" panose="00000400000000000000" pitchFamily="2" charset="-78"/>
              </a:rPr>
              <a:t>ه</a:t>
            </a:r>
            <a:r>
              <a:rPr lang="ar-SA" sz="2000" dirty="0">
                <a:solidFill>
                  <a:srgbClr val="0070C0"/>
                </a:solidFill>
                <a:cs typeface="B Traffic" panose="00000400000000000000" pitchFamily="2" charset="-78"/>
              </a:rPr>
              <a:t> </a:t>
            </a:r>
            <a:endParaRPr lang="fa-IR" sz="2000" dirty="0">
              <a:solidFill>
                <a:srgbClr val="0070C0"/>
              </a:solidFill>
              <a:cs typeface="B Traffic" panose="00000400000000000000" pitchFamily="2" charset="-78"/>
            </a:endParaRPr>
          </a:p>
          <a:p>
            <a:pPr marL="342900" lvl="0" indent="-342900" algn="just"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حیوانات مرده جا به جا </a:t>
            </a:r>
            <a:r>
              <a:rPr lang="fa-IR" sz="2000" dirty="0">
                <a:solidFill>
                  <a:srgbClr val="0070C0"/>
                </a:solidFill>
                <a:cs typeface="B Traffic" panose="00000400000000000000" pitchFamily="2" charset="-78"/>
              </a:rPr>
              <a:t>ن</a:t>
            </a:r>
            <a:r>
              <a:rPr lang="ar-SA" sz="2000" dirty="0">
                <a:solidFill>
                  <a:srgbClr val="0070C0"/>
                </a:solidFill>
                <a:cs typeface="B Traffic" panose="00000400000000000000" pitchFamily="2" charset="-78"/>
              </a:rPr>
              <a:t>شوند‌</a:t>
            </a:r>
            <a:r>
              <a:rPr lang="fa-IR" sz="2000" dirty="0">
                <a:solidFill>
                  <a:srgbClr val="0070C0"/>
                </a:solidFill>
                <a:cs typeface="B Traffic" panose="00000400000000000000" pitchFamily="2" charset="-78"/>
              </a:rPr>
              <a:t>(اطلاع رسانی به </a:t>
            </a:r>
            <a:r>
              <a:rPr lang="ar-SA" sz="2000" dirty="0">
                <a:solidFill>
                  <a:srgbClr val="0070C0"/>
                </a:solidFill>
                <a:cs typeface="B Traffic" panose="00000400000000000000" pitchFamily="2" charset="-78"/>
              </a:rPr>
              <a:t>اداره بهداشت محل</a:t>
            </a:r>
            <a:r>
              <a:rPr lang="fa-IR" sz="2000" dirty="0">
                <a:solidFill>
                  <a:srgbClr val="0070C0"/>
                </a:solidFill>
                <a:cs typeface="B Traffic" panose="00000400000000000000" pitchFamily="2" charset="-78"/>
              </a:rPr>
              <a:t>)</a:t>
            </a:r>
            <a:endParaRPr lang="en-US" sz="2000" dirty="0">
              <a:solidFill>
                <a:srgbClr val="0070C0"/>
              </a:solidFill>
              <a:cs typeface="B Traffic" panose="00000400000000000000" pitchFamily="2" charset="-78"/>
            </a:endParaRPr>
          </a:p>
          <a:p>
            <a:pPr marL="342900" lvl="0" indent="-342900" algn="just" rtl="1">
              <a:lnSpc>
                <a:spcPts val="2700"/>
              </a:lnSpc>
              <a:buFont typeface="Wingdings" panose="05000000000000000000" pitchFamily="2" charset="2"/>
              <a:buChar char="ü"/>
            </a:pPr>
            <a:r>
              <a:rPr lang="ar-SA" sz="2000" dirty="0">
                <a:solidFill>
                  <a:srgbClr val="0070C0"/>
                </a:solidFill>
                <a:cs typeface="B Traffic" panose="00000400000000000000" pitchFamily="2" charset="-78"/>
              </a:rPr>
              <a:t>اگر حیوانی کسی ‌را گاز بگیرد‌، </a:t>
            </a:r>
            <a:r>
              <a:rPr lang="fa-IR" sz="2000" dirty="0">
                <a:solidFill>
                  <a:srgbClr val="0070C0"/>
                </a:solidFill>
                <a:cs typeface="B Traffic" panose="00000400000000000000" pitchFamily="2" charset="-78"/>
              </a:rPr>
              <a:t>باید</a:t>
            </a:r>
            <a:r>
              <a:rPr lang="ar-SA" sz="2000" dirty="0">
                <a:solidFill>
                  <a:srgbClr val="0070C0"/>
                </a:solidFill>
                <a:cs typeface="B Traffic" panose="00000400000000000000" pitchFamily="2" charset="-78"/>
              </a:rPr>
              <a:t> ‌فوراً به مراکز درمانی مراجعه کند</a:t>
            </a:r>
            <a:endParaRPr lang="en-US" sz="2000" dirty="0">
              <a:solidFill>
                <a:srgbClr val="0070C0"/>
              </a:solidFill>
              <a:cs typeface="B Traffic" panose="00000400000000000000" pitchFamily="2" charset="-78"/>
            </a:endParaRPr>
          </a:p>
        </p:txBody>
      </p:sp>
      <p:pic>
        <p:nvPicPr>
          <p:cNvPr id="3" name="Picture 2"/>
          <p:cNvPicPr>
            <a:picLocks noChangeAspect="1"/>
          </p:cNvPicPr>
          <p:nvPr/>
        </p:nvPicPr>
        <p:blipFill>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flipH="1">
            <a:off x="656940" y="2763646"/>
            <a:ext cx="1393175" cy="3097265"/>
          </a:xfrm>
          <a:prstGeom prst="rect">
            <a:avLst/>
          </a:prstGeom>
        </p:spPr>
      </p:pic>
    </p:spTree>
    <p:extLst>
      <p:ext uri="{BB962C8B-B14F-4D97-AF65-F5344CB8AC3E}">
        <p14:creationId xmlns:p14="http://schemas.microsoft.com/office/powerpoint/2010/main" val="1523575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(دریافت کمکهای امدادی)</a:t>
            </a:r>
            <a:endParaRPr lang="en-US" sz="2400" dirty="0">
              <a:solidFill>
                <a:schemeClr val="bg1"/>
              </a:solidFill>
              <a:cs typeface="B Titr" panose="00000700000000000000" pitchFamily="2" charset="-78"/>
            </a:endParaRPr>
          </a:p>
        </p:txBody>
      </p:sp>
      <p:sp>
        <p:nvSpPr>
          <p:cNvPr id="6" name="Rectangle 5"/>
          <p:cNvSpPr/>
          <p:nvPr/>
        </p:nvSpPr>
        <p:spPr>
          <a:xfrm>
            <a:off x="272956" y="1504832"/>
            <a:ext cx="10069678" cy="830997"/>
          </a:xfrm>
          <a:prstGeom prst="rect">
            <a:avLst/>
          </a:prstGeom>
        </p:spPr>
        <p:txBody>
          <a:bodyPr wrap="square">
            <a:spAutoFit/>
          </a:bodyPr>
          <a:lstStyle/>
          <a:p>
            <a:pPr algn="r" rtl="1"/>
            <a:r>
              <a:rPr lang="ar-SA" sz="2400" b="1" dirty="0">
                <a:cs typeface="B Traffic" panose="00000400000000000000" pitchFamily="2" charset="-78"/>
              </a:rPr>
              <a:t>دریافت کمک</a:t>
            </a:r>
            <a:r>
              <a:rPr lang="fa-IR" sz="2400" b="1" dirty="0">
                <a:cs typeface="B Traffic" panose="00000400000000000000" pitchFamily="2" charset="-78"/>
              </a:rPr>
              <a:t>:</a:t>
            </a:r>
            <a:endParaRPr lang="en-US" sz="2400" dirty="0">
              <a:cs typeface="B Traffic" panose="00000400000000000000" pitchFamily="2" charset="-78"/>
            </a:endParaRPr>
          </a:p>
          <a:p>
            <a:pPr marL="342900" indent="-342900" algn="just" rtl="1">
              <a:buFont typeface="Wingdings" panose="05000000000000000000" pitchFamily="2" charset="2"/>
              <a:buChar char="ü"/>
            </a:pPr>
            <a:r>
              <a:rPr lang="ar-SA" sz="2400" dirty="0">
                <a:solidFill>
                  <a:srgbClr val="0070C0"/>
                </a:solidFill>
                <a:cs typeface="B Traffic" panose="00000400000000000000" pitchFamily="2" charset="-78"/>
              </a:rPr>
              <a:t>پیگیر ‌اخبار صدا و سیما ‌و سایر رسانه‌های جمعی </a:t>
            </a:r>
            <a:r>
              <a:rPr lang="fa-IR" sz="2400" dirty="0">
                <a:solidFill>
                  <a:srgbClr val="0070C0"/>
                </a:solidFill>
                <a:cs typeface="B Traffic" panose="00000400000000000000" pitchFamily="2" charset="-78"/>
              </a:rPr>
              <a:t>باشید (جهت کسب اطلاعات امدادی)</a:t>
            </a:r>
          </a:p>
        </p:txBody>
      </p:sp>
      <p:sp>
        <p:nvSpPr>
          <p:cNvPr id="8" name="Rectangle 7"/>
          <p:cNvSpPr/>
          <p:nvPr/>
        </p:nvSpPr>
        <p:spPr>
          <a:xfrm>
            <a:off x="898838" y="2381132"/>
            <a:ext cx="9007163" cy="4154984"/>
          </a:xfrm>
          <a:prstGeom prst="rect">
            <a:avLst/>
          </a:prstGeom>
          <a:blipFill dpi="0" rotWithShape="1">
            <a:blip r:embed="rId2">
              <a:alphaModFix amt="54000"/>
            </a:blip>
            <a:srcRect/>
            <a:stretch>
              <a:fillRect/>
            </a:stretch>
          </a:blipFill>
        </p:spPr>
        <p:txBody>
          <a:bodyPr wrap="square">
            <a:spAutoFit/>
          </a:bodyPr>
          <a:lstStyle/>
          <a:p>
            <a:pPr marL="342900" indent="-342900" algn="r" rtl="1">
              <a:buFont typeface="Wingdings" panose="05000000000000000000" pitchFamily="2" charset="2"/>
              <a:buChar char="q"/>
            </a:pPr>
            <a:r>
              <a:rPr lang="ar-SA" sz="2400" b="1" dirty="0">
                <a:solidFill>
                  <a:srgbClr val="FF0000"/>
                </a:solidFill>
                <a:cs typeface="B Traffic" panose="00000400000000000000" pitchFamily="2" charset="-78"/>
              </a:rPr>
              <a:t>کمک‌‌</a:t>
            </a:r>
            <a:r>
              <a:rPr lang="fa-IR" sz="2400" b="1" dirty="0">
                <a:solidFill>
                  <a:srgbClr val="FF0000"/>
                </a:solidFill>
                <a:cs typeface="B Traffic" panose="00000400000000000000" pitchFamily="2" charset="-78"/>
              </a:rPr>
              <a:t> </a:t>
            </a:r>
            <a:r>
              <a:rPr lang="ar-SA" sz="2400" b="1" dirty="0">
                <a:solidFill>
                  <a:srgbClr val="FF0000"/>
                </a:solidFill>
                <a:cs typeface="B Traffic" panose="00000400000000000000" pitchFamily="2" charset="-78"/>
              </a:rPr>
              <a:t>های مستقیم</a:t>
            </a:r>
            <a:endParaRPr lang="en-US" sz="2400" dirty="0">
              <a:solidFill>
                <a:srgbClr val="FF0000"/>
              </a:solidFill>
              <a:cs typeface="B Traffic" panose="00000400000000000000" pitchFamily="2" charset="-78"/>
            </a:endParaRPr>
          </a:p>
          <a:p>
            <a:pPr marL="342900" indent="-342900" algn="r" rtl="1">
              <a:lnSpc>
                <a:spcPct val="150000"/>
              </a:lnSpc>
              <a:buFont typeface="Wingdings" panose="05000000000000000000" pitchFamily="2" charset="2"/>
              <a:buChar char="ü"/>
            </a:pPr>
            <a:r>
              <a:rPr lang="ar-SA" sz="2400" dirty="0">
                <a:solidFill>
                  <a:srgbClr val="0070C0"/>
                </a:solidFill>
                <a:cs typeface="B Traffic" panose="00000400000000000000" pitchFamily="2" charset="-78"/>
              </a:rPr>
              <a:t>توسط نهادهای امدادرسان مستقیماً به خانواده</a:t>
            </a:r>
            <a:r>
              <a:rPr lang="fa-IR" sz="2400" dirty="0">
                <a:solidFill>
                  <a:srgbClr val="0070C0"/>
                </a:solidFill>
                <a:cs typeface="B Traffic" panose="00000400000000000000" pitchFamily="2" charset="-78"/>
              </a:rPr>
              <a:t> </a:t>
            </a:r>
            <a:r>
              <a:rPr lang="ar-SA" sz="2400" dirty="0">
                <a:solidFill>
                  <a:srgbClr val="0070C0"/>
                </a:solidFill>
                <a:cs typeface="B Traffic" panose="00000400000000000000" pitchFamily="2" charset="-78"/>
              </a:rPr>
              <a:t>‌ها اعطا می‌شود</a:t>
            </a:r>
            <a:endParaRPr lang="fa-IR" sz="2400" dirty="0">
              <a:solidFill>
                <a:srgbClr val="0070C0"/>
              </a:solidFill>
              <a:cs typeface="B Traffic" panose="00000400000000000000" pitchFamily="2" charset="-78"/>
            </a:endParaRPr>
          </a:p>
          <a:p>
            <a:pPr algn="r" rtl="1">
              <a:lnSpc>
                <a:spcPct val="150000"/>
              </a:lnSpc>
            </a:pPr>
            <a:r>
              <a:rPr lang="fa-IR" sz="2400" dirty="0">
                <a:solidFill>
                  <a:srgbClr val="0070C0"/>
                </a:solidFill>
                <a:cs typeface="B Traffic" panose="00000400000000000000" pitchFamily="2" charset="-78"/>
              </a:rPr>
              <a:t>	</a:t>
            </a:r>
            <a:r>
              <a:rPr lang="ar-SA" sz="2400" dirty="0">
                <a:solidFill>
                  <a:srgbClr val="7030A0"/>
                </a:solidFill>
                <a:cs typeface="B Traffic" panose="00000400000000000000" pitchFamily="2" charset="-78"/>
              </a:rPr>
              <a:t> (‌مثلاً هلال‌احمر‌، کمیته امداد‌، بهزیستی‌، ستاد مدیریت بحران</a:t>
            </a:r>
            <a:r>
              <a:rPr lang="fa-IR" sz="2400" dirty="0">
                <a:solidFill>
                  <a:srgbClr val="7030A0"/>
                </a:solidFill>
                <a:cs typeface="B Traffic" panose="00000400000000000000" pitchFamily="2" charset="-78"/>
              </a:rPr>
              <a:t> و...)</a:t>
            </a:r>
          </a:p>
          <a:p>
            <a:pPr algn="r" rtl="1"/>
            <a:endParaRPr lang="en-US" sz="2400" dirty="0">
              <a:solidFill>
                <a:srgbClr val="7030A0"/>
              </a:solidFill>
              <a:cs typeface="B Traffic" panose="00000400000000000000" pitchFamily="2" charset="-78"/>
            </a:endParaRPr>
          </a:p>
          <a:p>
            <a:pPr marL="342900" indent="-342900" algn="r" rtl="1">
              <a:buFont typeface="Wingdings" panose="05000000000000000000" pitchFamily="2" charset="2"/>
              <a:buChar char="q"/>
            </a:pPr>
            <a:r>
              <a:rPr lang="ar-SA" sz="2400" b="1" dirty="0">
                <a:solidFill>
                  <a:srgbClr val="FF0000"/>
                </a:solidFill>
                <a:cs typeface="B Traffic" panose="00000400000000000000" pitchFamily="2" charset="-78"/>
              </a:rPr>
              <a:t>کمک‌های دولت</a:t>
            </a:r>
            <a:endParaRPr lang="en-US" sz="2400" b="1" dirty="0">
              <a:solidFill>
                <a:srgbClr val="FF0000"/>
              </a:solidFill>
              <a:cs typeface="B Traffic" panose="00000400000000000000" pitchFamily="2" charset="-78"/>
            </a:endParaRPr>
          </a:p>
          <a:p>
            <a:pPr marL="342900" indent="-342900" algn="r" rtl="1">
              <a:lnSpc>
                <a:spcPct val="150000"/>
              </a:lnSpc>
              <a:buFont typeface="Wingdings" panose="05000000000000000000" pitchFamily="2" charset="2"/>
              <a:buChar char="ü"/>
            </a:pPr>
            <a:r>
              <a:rPr lang="ar-SA" sz="2400" dirty="0">
                <a:solidFill>
                  <a:srgbClr val="0070C0"/>
                </a:solidFill>
                <a:cs typeface="B Traffic" panose="00000400000000000000" pitchFamily="2" charset="-78"/>
              </a:rPr>
              <a:t>توسط دولت برای بازسازی مناطق آسیب‌دید‌ه اختصاص داده می‌شوند</a:t>
            </a:r>
            <a:r>
              <a:rPr lang="fa-IR" sz="2400" dirty="0">
                <a:solidFill>
                  <a:srgbClr val="0070C0"/>
                </a:solidFill>
                <a:cs typeface="B Traffic" panose="00000400000000000000" pitchFamily="2" charset="-78"/>
              </a:rPr>
              <a:t>.</a:t>
            </a:r>
          </a:p>
          <a:p>
            <a:pPr algn="r" rtl="1"/>
            <a:endParaRPr lang="en-US" sz="2400" dirty="0">
              <a:cs typeface="B Traffic" panose="00000400000000000000" pitchFamily="2" charset="-78"/>
            </a:endParaRPr>
          </a:p>
          <a:p>
            <a:pPr marL="342900" indent="-342900" algn="r" rtl="1">
              <a:buFont typeface="Wingdings" panose="05000000000000000000" pitchFamily="2" charset="2"/>
              <a:buChar char="q"/>
            </a:pPr>
            <a:r>
              <a:rPr lang="ar-SA" sz="2400" b="1" dirty="0">
                <a:solidFill>
                  <a:srgbClr val="FF0000"/>
                </a:solidFill>
                <a:cs typeface="B Traffic" panose="00000400000000000000" pitchFamily="2" charset="-78"/>
              </a:rPr>
              <a:t>کنارآمدن با اوضاع و احوال ناشی از حادثه</a:t>
            </a:r>
            <a:endParaRPr lang="en-US" sz="2400" b="1" dirty="0">
              <a:solidFill>
                <a:srgbClr val="FF0000"/>
              </a:solidFill>
              <a:cs typeface="B Traffic" panose="00000400000000000000" pitchFamily="2" charset="-78"/>
            </a:endParaRPr>
          </a:p>
          <a:p>
            <a:pPr marL="342900" indent="-342900" algn="r" rtl="1">
              <a:lnSpc>
                <a:spcPct val="150000"/>
              </a:lnSpc>
              <a:buFont typeface="Wingdings" panose="05000000000000000000" pitchFamily="2" charset="2"/>
              <a:buChar char="ü"/>
            </a:pPr>
            <a:r>
              <a:rPr lang="ar-SA" sz="2400" dirty="0">
                <a:solidFill>
                  <a:srgbClr val="0070C0"/>
                </a:solidFill>
                <a:cs typeface="B Traffic" panose="00000400000000000000" pitchFamily="2" charset="-78"/>
              </a:rPr>
              <a:t>عوارض روانی حادثه، گاهی اوقات از عواقب مالی و اقتصادی مخرب</a:t>
            </a:r>
            <a:r>
              <a:rPr lang="fa-IR" sz="2400" dirty="0">
                <a:solidFill>
                  <a:srgbClr val="0070C0"/>
                </a:solidFill>
                <a:cs typeface="B Traffic" panose="00000400000000000000" pitchFamily="2" charset="-78"/>
              </a:rPr>
              <a:t> </a:t>
            </a:r>
            <a:r>
              <a:rPr lang="ar-SA" sz="2400" dirty="0">
                <a:solidFill>
                  <a:srgbClr val="0070C0"/>
                </a:solidFill>
                <a:cs typeface="B Traffic" panose="00000400000000000000" pitchFamily="2" charset="-78"/>
              </a:rPr>
              <a:t>‌تر </a:t>
            </a:r>
            <a:r>
              <a:rPr lang="fa-IR" sz="2400" dirty="0">
                <a:solidFill>
                  <a:srgbClr val="0070C0"/>
                </a:solidFill>
                <a:cs typeface="B Traffic" panose="00000400000000000000" pitchFamily="2" charset="-78"/>
              </a:rPr>
              <a:t>است.</a:t>
            </a:r>
            <a:endParaRPr lang="en-US" sz="2400" dirty="0">
              <a:solidFill>
                <a:srgbClr val="0070C0"/>
              </a:solidFill>
              <a:cs typeface="B Traffic" panose="00000400000000000000" pitchFamily="2" charset="-78"/>
            </a:endParaRPr>
          </a:p>
        </p:txBody>
      </p:sp>
    </p:spTree>
    <p:extLst>
      <p:ext uri="{BB962C8B-B14F-4D97-AF65-F5344CB8AC3E}">
        <p14:creationId xmlns:p14="http://schemas.microsoft.com/office/powerpoint/2010/main" val="3675945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03074" y="1198007"/>
            <a:ext cx="1930526" cy="2116057"/>
          </a:xfrm>
          <a:prstGeom prst="rect">
            <a:avLst/>
          </a:prstGeom>
        </p:spPr>
      </p:pic>
      <p:sp>
        <p:nvSpPr>
          <p:cNvPr id="5"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6" name="Rectangle 5"/>
          <p:cNvSpPr/>
          <p:nvPr/>
        </p:nvSpPr>
        <p:spPr>
          <a:xfrm>
            <a:off x="373892" y="1350152"/>
            <a:ext cx="10103608" cy="5274521"/>
          </a:xfrm>
          <a:prstGeom prst="rect">
            <a:avLst/>
          </a:prstGeom>
        </p:spPr>
        <p:txBody>
          <a:bodyPr wrap="square">
            <a:spAutoFit/>
          </a:bodyPr>
          <a:lstStyle/>
          <a:p>
            <a:pPr algn="r" rtl="1">
              <a:lnSpc>
                <a:spcPct val="200000"/>
              </a:lnSpc>
            </a:pPr>
            <a:r>
              <a:rPr lang="fa-IR" sz="2400" b="1" dirty="0">
                <a:cs typeface="B Traffic" panose="00000400000000000000" pitchFamily="2" charset="-78"/>
              </a:rPr>
              <a:t>حالات عاطفی و روانی در </a:t>
            </a:r>
            <a:r>
              <a:rPr lang="ar-SA" sz="2400" b="1" dirty="0">
                <a:cs typeface="B Traffic" panose="00000400000000000000" pitchFamily="2" charset="-78"/>
              </a:rPr>
              <a:t>حوادث</a:t>
            </a:r>
            <a:endParaRPr lang="en-US" sz="2400" b="1"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احساس نگرانی در مورد سلامتی و ایمنی خود‌، اعضای خانواده در بحبوبه بحران طبیعی است</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غم جانکاه‌، سوگواری و خشم از جمله عواقب طبیعی ناشی از حادثه است</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تمرکز فرد ‌بر نقاط قوت و توانایی‌های خود، به روند بهبودی ‌او کمک خواهد کرد</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پذیرش کمک از منابع و تسهیلات اجتماعی </a:t>
            </a:r>
            <a:r>
              <a:rPr lang="fa-IR" sz="2100" dirty="0">
                <a:cs typeface="B Traffic" panose="00000400000000000000" pitchFamily="2" charset="-78"/>
              </a:rPr>
              <a:t>نشان </a:t>
            </a:r>
            <a:r>
              <a:rPr lang="ar-SA" sz="2100" dirty="0">
                <a:cs typeface="B Traffic" panose="00000400000000000000" pitchFamily="2" charset="-78"/>
              </a:rPr>
              <a:t>سلامتی است</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ابراز خشم در برابر افراد مقصر در ایجاد حادثه‌، امری عادی است</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ar-SA" sz="2100" dirty="0">
                <a:cs typeface="B Traffic" panose="00000400000000000000" pitchFamily="2" charset="-78"/>
              </a:rPr>
              <a:t>کودکان</a:t>
            </a:r>
            <a:r>
              <a:rPr lang="fa-IR" sz="2100" dirty="0">
                <a:cs typeface="B Traffic" panose="00000400000000000000" pitchFamily="2" charset="-78"/>
              </a:rPr>
              <a:t>،</a:t>
            </a:r>
            <a:r>
              <a:rPr lang="ar-SA" sz="2100" dirty="0">
                <a:cs typeface="B Traffic" panose="00000400000000000000" pitchFamily="2" charset="-78"/>
              </a:rPr>
              <a:t> سالمندان </a:t>
            </a:r>
            <a:r>
              <a:rPr lang="fa-IR" sz="2100" dirty="0">
                <a:cs typeface="B Traffic" panose="00000400000000000000" pitchFamily="2" charset="-78"/>
              </a:rPr>
              <a:t>و زنان باردار </a:t>
            </a:r>
            <a:r>
              <a:rPr lang="ar-SA" sz="2100" dirty="0">
                <a:cs typeface="B Traffic" panose="00000400000000000000" pitchFamily="2" charset="-78"/>
              </a:rPr>
              <a:t>بعد از وقوع حوادث نیازهای ویژه‌ای دارند</a:t>
            </a:r>
            <a:r>
              <a:rPr lang="en-US" sz="2100" dirty="0">
                <a:cs typeface="B Traffic" panose="00000400000000000000" pitchFamily="2" charset="-78"/>
              </a:rPr>
              <a:t>.</a:t>
            </a:r>
          </a:p>
          <a:p>
            <a:pPr marL="342900" lvl="0" indent="-342900" algn="r" rtl="1">
              <a:lnSpc>
                <a:spcPct val="200000"/>
              </a:lnSpc>
              <a:buFont typeface="Wingdings" panose="05000000000000000000" pitchFamily="2" charset="2"/>
              <a:buChar char="ü"/>
            </a:pPr>
            <a:r>
              <a:rPr lang="fa-IR" sz="2100" dirty="0">
                <a:cs typeface="B Traffic" panose="00000400000000000000" pitchFamily="2" charset="-78"/>
              </a:rPr>
              <a:t>تماس </a:t>
            </a:r>
            <a:r>
              <a:rPr lang="ar-SA" sz="2100" dirty="0">
                <a:cs typeface="B Traffic" panose="00000400000000000000" pitchFamily="2" charset="-78"/>
              </a:rPr>
              <a:t>با نها</a:t>
            </a:r>
            <a:r>
              <a:rPr lang="fa-IR" sz="2100" dirty="0">
                <a:cs typeface="B Traffic" panose="00000400000000000000" pitchFamily="2" charset="-78"/>
              </a:rPr>
              <a:t>د</a:t>
            </a:r>
            <a:r>
              <a:rPr lang="ar-SA" sz="2100" dirty="0">
                <a:cs typeface="B Traffic" panose="00000400000000000000" pitchFamily="2" charset="-78"/>
              </a:rPr>
              <a:t>های خیریه و کمک‌رسان</a:t>
            </a:r>
            <a:r>
              <a:rPr lang="fa-IR" sz="2100" dirty="0">
                <a:cs typeface="B Traffic" panose="00000400000000000000" pitchFamily="2" charset="-78"/>
              </a:rPr>
              <a:t> </a:t>
            </a:r>
            <a:r>
              <a:rPr lang="ar-SA" sz="2100" dirty="0">
                <a:cs typeface="B Traffic" panose="00000400000000000000" pitchFamily="2" charset="-78"/>
              </a:rPr>
              <a:t>(مانند </a:t>
            </a:r>
            <a:r>
              <a:rPr lang="ar-SA" sz="2100" dirty="0">
                <a:solidFill>
                  <a:srgbClr val="FF0000"/>
                </a:solidFill>
                <a:cs typeface="B Traffic" panose="00000400000000000000" pitchFamily="2" charset="-78"/>
              </a:rPr>
              <a:t>جمعیت هلال احمر</a:t>
            </a:r>
            <a:r>
              <a:rPr lang="ar-SA" sz="2100" dirty="0">
                <a:cs typeface="B Traffic" panose="00000400000000000000" pitchFamily="2" charset="-78"/>
              </a:rPr>
              <a:t>) و گروه‌های مشاوران حرفه‌ای</a:t>
            </a:r>
            <a:endParaRPr lang="en-US" sz="2100" dirty="0">
              <a:cs typeface="B Traffic" panose="00000400000000000000" pitchFamily="2" charset="-78"/>
            </a:endParaRPr>
          </a:p>
        </p:txBody>
      </p:sp>
    </p:spTree>
    <p:extLst>
      <p:ext uri="{BB962C8B-B14F-4D97-AF65-F5344CB8AC3E}">
        <p14:creationId xmlns:p14="http://schemas.microsoft.com/office/powerpoint/2010/main" val="3201303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2250" y="2117316"/>
            <a:ext cx="3714750" cy="4524315"/>
          </a:xfrm>
          <a:prstGeom prst="rect">
            <a:avLst/>
          </a:prstGeom>
        </p:spPr>
        <p:txBody>
          <a:bodyPr wrap="square">
            <a:spAutoFit/>
          </a:bodyPr>
          <a:lstStyle/>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اختلال در خواب</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اختلال در</a:t>
            </a:r>
            <a:r>
              <a:rPr lang="fa-IR" dirty="0">
                <a:cs typeface="B Traffic" panose="00000400000000000000" pitchFamily="2" charset="-78"/>
              </a:rPr>
              <a:t> برقراری </a:t>
            </a:r>
            <a:r>
              <a:rPr lang="ar-SA" dirty="0">
                <a:cs typeface="B Traffic" panose="00000400000000000000" pitchFamily="2" charset="-78"/>
              </a:rPr>
              <a:t>ارتباط</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اختلال در حفظ تعادل</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کاهش آستانه تحمل</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افراط در مصرف دارو و الکل</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اختلال در توجه به امور و اطرافیان</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کاهش </a:t>
            </a:r>
            <a:r>
              <a:rPr lang="fa-IR" dirty="0">
                <a:cs typeface="B Traffic" panose="00000400000000000000" pitchFamily="2" charset="-78"/>
              </a:rPr>
              <a:t>بازده</a:t>
            </a:r>
            <a:r>
              <a:rPr lang="ar-SA" dirty="0">
                <a:cs typeface="B Traffic" panose="00000400000000000000" pitchFamily="2" charset="-78"/>
              </a:rPr>
              <a:t> کاری</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سردرد و مشکلات گوارشی</a:t>
            </a:r>
            <a:endParaRPr lang="en-US" dirty="0">
              <a:cs typeface="B Traffic" panose="00000400000000000000" pitchFamily="2" charset="-78"/>
            </a:endParaRPr>
          </a:p>
        </p:txBody>
      </p:sp>
      <p:sp>
        <p:nvSpPr>
          <p:cNvPr id="5"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8" name="Rectangle 7"/>
          <p:cNvSpPr/>
          <p:nvPr/>
        </p:nvSpPr>
        <p:spPr>
          <a:xfrm>
            <a:off x="1533524" y="2117316"/>
            <a:ext cx="4783967" cy="4524315"/>
          </a:xfrm>
          <a:prstGeom prst="rect">
            <a:avLst/>
          </a:prstGeom>
        </p:spPr>
        <p:txBody>
          <a:bodyPr wrap="square">
            <a:spAutoFit/>
          </a:bodyPr>
          <a:lstStyle/>
          <a:p>
            <a:pPr marL="285750" lvl="0" indent="-285750" algn="r" rtl="1">
              <a:lnSpc>
                <a:spcPct val="200000"/>
              </a:lnSpc>
              <a:buFont typeface="Wingdings" panose="05000000000000000000" pitchFamily="2" charset="2"/>
              <a:buChar char="v"/>
            </a:pPr>
            <a:r>
              <a:rPr lang="fa-IR" dirty="0">
                <a:cs typeface="B Traffic" panose="00000400000000000000" pitchFamily="2" charset="-78"/>
              </a:rPr>
              <a:t>تاری دید و مشکلات شنوایی</a:t>
            </a: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علائم سرماخوردگی یا شبه آنفلوآنزا</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اختلال در جهت‌یابی و سردرگمی</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عدم تمایل برگشت به خانه</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افسردگی‌، غمگینی</a:t>
            </a:r>
            <a:r>
              <a:rPr lang="fa-IR" dirty="0">
                <a:cs typeface="B Traffic" panose="00000400000000000000" pitchFamily="2" charset="-78"/>
              </a:rPr>
              <a:t> و </a:t>
            </a:r>
            <a:r>
              <a:rPr lang="ar-SA" dirty="0">
                <a:cs typeface="B Traffic" panose="00000400000000000000" pitchFamily="2" charset="-78"/>
              </a:rPr>
              <a:t>احساس ناامیدی</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عواطف ناپایدار و گریه‌های مکرر</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احساس گناه و شک به خود</a:t>
            </a:r>
            <a:endParaRPr lang="en-US" dirty="0">
              <a:cs typeface="B Traffic" panose="00000400000000000000" pitchFamily="2" charset="-78"/>
            </a:endParaRPr>
          </a:p>
          <a:p>
            <a:pPr marL="285750" lvl="0" indent="-285750" algn="r" rtl="1">
              <a:lnSpc>
                <a:spcPct val="200000"/>
              </a:lnSpc>
              <a:buFont typeface="Wingdings" panose="05000000000000000000" pitchFamily="2" charset="2"/>
              <a:buChar char="v"/>
            </a:pPr>
            <a:r>
              <a:rPr lang="ar-SA" dirty="0">
                <a:cs typeface="B Traffic" panose="00000400000000000000" pitchFamily="2" charset="-78"/>
              </a:rPr>
              <a:t>ترس از مردم‌ یا افراد ناشناس و یا ترس از تنها شدن</a:t>
            </a:r>
            <a:endParaRPr lang="en-US" dirty="0">
              <a:cs typeface="B Traffic" panose="00000400000000000000" pitchFamily="2" charset="-78"/>
            </a:endParaRPr>
          </a:p>
        </p:txBody>
      </p:sp>
      <p:sp>
        <p:nvSpPr>
          <p:cNvPr id="2" name="Rectangle 1"/>
          <p:cNvSpPr/>
          <p:nvPr/>
        </p:nvSpPr>
        <p:spPr>
          <a:xfrm>
            <a:off x="2779821" y="1436178"/>
            <a:ext cx="5697429" cy="630942"/>
          </a:xfrm>
          <a:prstGeom prst="rect">
            <a:avLst/>
          </a:prstGeom>
        </p:spPr>
        <p:txBody>
          <a:bodyPr wrap="square">
            <a:spAutoFit/>
          </a:bodyPr>
          <a:lstStyle/>
          <a:p>
            <a:pPr algn="ctr" rtl="1">
              <a:lnSpc>
                <a:spcPct val="200000"/>
              </a:lnSpc>
            </a:pPr>
            <a:r>
              <a:rPr lang="ar-SA" sz="2000" b="1" dirty="0">
                <a:solidFill>
                  <a:srgbClr val="7030A0"/>
                </a:solidFill>
                <a:cs typeface="B Traffic" panose="00000400000000000000" pitchFamily="2" charset="-78"/>
              </a:rPr>
              <a:t>آشنایی با علائم و نشانه‌های استرس ناشی از حادثه</a:t>
            </a:r>
            <a:endParaRPr lang="en-US" sz="2000" dirty="0">
              <a:solidFill>
                <a:srgbClr val="7030A0"/>
              </a:solidFill>
              <a:cs typeface="B Traffic" panose="00000400000000000000" pitchFamily="2" charset="-78"/>
            </a:endParaRPr>
          </a:p>
        </p:txBody>
      </p:sp>
      <p:grpSp>
        <p:nvGrpSpPr>
          <p:cNvPr id="12" name="Group 11"/>
          <p:cNvGrpSpPr/>
          <p:nvPr/>
        </p:nvGrpSpPr>
        <p:grpSpPr>
          <a:xfrm>
            <a:off x="287226" y="1128563"/>
            <a:ext cx="2492595" cy="584775"/>
            <a:chOff x="328057" y="1436178"/>
            <a:chExt cx="1432357" cy="520003"/>
          </a:xfrm>
        </p:grpSpPr>
        <p:sp>
          <p:nvSpPr>
            <p:cNvPr id="3" name="TextBox 2"/>
            <p:cNvSpPr txBox="1"/>
            <p:nvPr/>
          </p:nvSpPr>
          <p:spPr>
            <a:xfrm>
              <a:off x="328057" y="1436178"/>
              <a:ext cx="275825" cy="520003"/>
            </a:xfrm>
            <a:prstGeom prst="rect">
              <a:avLst/>
            </a:prstGeom>
            <a:solidFill>
              <a:srgbClr val="92D050"/>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P</a:t>
              </a:r>
            </a:p>
          </p:txBody>
        </p:sp>
        <p:sp>
          <p:nvSpPr>
            <p:cNvPr id="9" name="TextBox 8"/>
            <p:cNvSpPr txBox="1"/>
            <p:nvPr/>
          </p:nvSpPr>
          <p:spPr>
            <a:xfrm>
              <a:off x="682500" y="1436178"/>
              <a:ext cx="290838" cy="520003"/>
            </a:xfrm>
            <a:prstGeom prst="rect">
              <a:avLst/>
            </a:prstGeom>
            <a:solidFill>
              <a:schemeClr val="accent4">
                <a:lumMod val="60000"/>
                <a:lumOff val="40000"/>
              </a:schemeClr>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T</a:t>
              </a:r>
            </a:p>
          </p:txBody>
        </p:sp>
        <p:sp>
          <p:nvSpPr>
            <p:cNvPr id="10" name="TextBox 9"/>
            <p:cNvSpPr txBox="1"/>
            <p:nvPr/>
          </p:nvSpPr>
          <p:spPr>
            <a:xfrm>
              <a:off x="1071006" y="1436178"/>
              <a:ext cx="275825" cy="520003"/>
            </a:xfrm>
            <a:prstGeom prst="rect">
              <a:avLst/>
            </a:prstGeom>
            <a:solidFill>
              <a:schemeClr val="accent1">
                <a:lumMod val="60000"/>
                <a:lumOff val="40000"/>
              </a:schemeClr>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S</a:t>
              </a:r>
            </a:p>
          </p:txBody>
        </p:sp>
        <p:sp>
          <p:nvSpPr>
            <p:cNvPr id="11" name="TextBox 10"/>
            <p:cNvSpPr txBox="1"/>
            <p:nvPr/>
          </p:nvSpPr>
          <p:spPr>
            <a:xfrm>
              <a:off x="1438475" y="1436178"/>
              <a:ext cx="321939" cy="520003"/>
            </a:xfrm>
            <a:prstGeom prst="rect">
              <a:avLst/>
            </a:prstGeom>
            <a:solidFill>
              <a:srgbClr val="F686CE"/>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D</a:t>
              </a:r>
            </a:p>
          </p:txBody>
        </p:sp>
      </p:grpSp>
    </p:spTree>
    <p:extLst>
      <p:ext uri="{BB962C8B-B14F-4D97-AF65-F5344CB8AC3E}">
        <p14:creationId xmlns:p14="http://schemas.microsoft.com/office/powerpoint/2010/main" val="3716168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4056" y="1295391"/>
            <a:ext cx="9840035" cy="5632311"/>
          </a:xfrm>
          <a:prstGeom prst="rect">
            <a:avLst/>
          </a:prstGeom>
        </p:spPr>
        <p:txBody>
          <a:bodyPr wrap="square">
            <a:spAutoFit/>
          </a:bodyPr>
          <a:lstStyle/>
          <a:p>
            <a:pPr algn="r" rtl="1">
              <a:lnSpc>
                <a:spcPct val="200000"/>
              </a:lnSpc>
            </a:pPr>
            <a:r>
              <a:rPr lang="ar-SA" sz="2000" b="1" dirty="0">
                <a:cs typeface="B Traffic" panose="00000400000000000000" pitchFamily="2" charset="-78"/>
              </a:rPr>
              <a:t>مقابله با استرس ناشی از حادثه</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گفتگوی قربانی با فردی دیگر در مورد </a:t>
            </a:r>
            <a:r>
              <a:rPr lang="ar-SA" sz="2000" dirty="0">
                <a:cs typeface="B Traffic" panose="00000400000000000000" pitchFamily="2" charset="-78"/>
              </a:rPr>
              <a:t>احساسات</a:t>
            </a:r>
            <a:r>
              <a:rPr lang="fa-IR" sz="2000" dirty="0">
                <a:cs typeface="B Traffic" panose="00000400000000000000" pitchFamily="2" charset="-78"/>
              </a:rPr>
              <a:t>ش</a:t>
            </a:r>
            <a:r>
              <a:rPr lang="ar-SA" sz="2000" dirty="0">
                <a:cs typeface="B Traffic" panose="00000400000000000000" pitchFamily="2" charset="-78"/>
              </a:rPr>
              <a:t>‌ </a:t>
            </a:r>
            <a:r>
              <a:rPr lang="ar-SA" sz="2000" dirty="0">
                <a:solidFill>
                  <a:srgbClr val="7030A0"/>
                </a:solidFill>
                <a:cs typeface="B Traffic" panose="00000400000000000000" pitchFamily="2" charset="-78"/>
              </a:rPr>
              <a:t>(‌از جمله خشم‌، غصه و سایر عواطف‌)</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کمک گرفتن </a:t>
            </a:r>
            <a:r>
              <a:rPr lang="ar-SA" sz="2000" dirty="0">
                <a:cs typeface="B Traffic" panose="00000400000000000000" pitchFamily="2" charset="-78"/>
              </a:rPr>
              <a:t>از مشاوران آگاه به</a:t>
            </a:r>
            <a:r>
              <a:rPr lang="fa-IR" sz="2000" dirty="0">
                <a:cs typeface="B Traffic" panose="00000400000000000000" pitchFamily="2" charset="-78"/>
              </a:rPr>
              <a:t> </a:t>
            </a:r>
            <a:r>
              <a:rPr lang="en-US" sz="2000" dirty="0">
                <a:cs typeface="B Traffic" panose="00000400000000000000" pitchFamily="2" charset="-78"/>
              </a:rPr>
              <a:t> PTSD</a:t>
            </a: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جلوگیری از سرزنش فرد توسط خودش به دلیل </a:t>
            </a:r>
            <a:r>
              <a:rPr lang="ar-SA" sz="2000" dirty="0">
                <a:cs typeface="B Traffic" panose="00000400000000000000" pitchFamily="2" charset="-78"/>
              </a:rPr>
              <a:t>وقوع حادثه</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ar-SA" sz="2000" dirty="0">
                <a:cs typeface="B Traffic" panose="00000400000000000000" pitchFamily="2" charset="-78"/>
              </a:rPr>
              <a:t>تغذیه مناسب، استراحت </a:t>
            </a:r>
            <a:r>
              <a:rPr lang="fa-IR" sz="2000" dirty="0">
                <a:cs typeface="B Traffic" panose="00000400000000000000" pitchFamily="2" charset="-78"/>
              </a:rPr>
              <a:t> و ورزش </a:t>
            </a:r>
            <a:r>
              <a:rPr lang="ar-SA" sz="2000" dirty="0">
                <a:cs typeface="B Traffic" panose="00000400000000000000" pitchFamily="2" charset="-78"/>
              </a:rPr>
              <a:t>‌و آرامش </a:t>
            </a:r>
            <a:r>
              <a:rPr lang="fa-IR" sz="2000" dirty="0">
                <a:cs typeface="B Traffic" panose="00000400000000000000" pitchFamily="2" charset="-78"/>
              </a:rPr>
              <a:t>برای بازگشت</a:t>
            </a:r>
            <a:r>
              <a:rPr lang="ar-SA" sz="2000" dirty="0">
                <a:cs typeface="B Traffic" panose="00000400000000000000" pitchFamily="2" charset="-78"/>
              </a:rPr>
              <a:t> ‌</a:t>
            </a:r>
            <a:r>
              <a:rPr lang="fa-IR" sz="2000" dirty="0">
                <a:cs typeface="B Traffic" panose="00000400000000000000" pitchFamily="2" charset="-78"/>
              </a:rPr>
              <a:t>سریع تر </a:t>
            </a:r>
            <a:r>
              <a:rPr lang="ar-SA" sz="2000" dirty="0">
                <a:cs typeface="B Traffic" panose="00000400000000000000" pitchFamily="2" charset="-78"/>
              </a:rPr>
              <a:t>سلامت جسمی و روانی</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از سر گرفتن </a:t>
            </a:r>
            <a:r>
              <a:rPr lang="ar-SA" sz="2000" dirty="0">
                <a:cs typeface="B Traffic" panose="00000400000000000000" pitchFamily="2" charset="-78"/>
              </a:rPr>
              <a:t>فعالیت‌های معمولی روزانه خانوادگی</a:t>
            </a:r>
            <a:r>
              <a:rPr lang="fa-IR" sz="2000" dirty="0">
                <a:cs typeface="B Traffic" panose="00000400000000000000" pitchFamily="2" charset="-78"/>
              </a:rPr>
              <a:t> و وقت گذاشتن با اعضای خانواده و دوستان</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شرکت در مراسم و یادبودها</a:t>
            </a:r>
          </a:p>
          <a:p>
            <a:pPr marL="342900" lvl="0" indent="-342900" algn="r" rtl="1">
              <a:lnSpc>
                <a:spcPct val="200000"/>
              </a:lnSpc>
              <a:buFont typeface="Wingdings" panose="05000000000000000000" pitchFamily="2" charset="2"/>
              <a:buChar char="ü"/>
            </a:pPr>
            <a:r>
              <a:rPr lang="fa-IR" sz="2000" dirty="0">
                <a:cs typeface="B Traffic" panose="00000400000000000000" pitchFamily="2" charset="-78"/>
              </a:rPr>
              <a:t>کمک گرفتن </a:t>
            </a:r>
            <a:r>
              <a:rPr lang="ar-SA" sz="2000" dirty="0">
                <a:cs typeface="B Traffic" panose="00000400000000000000" pitchFamily="2" charset="-78"/>
              </a:rPr>
              <a:t>از گروه‌</a:t>
            </a:r>
            <a:r>
              <a:rPr lang="fa-IR" sz="2000" dirty="0">
                <a:cs typeface="B Traffic" panose="00000400000000000000" pitchFamily="2" charset="-78"/>
              </a:rPr>
              <a:t> </a:t>
            </a:r>
            <a:r>
              <a:rPr lang="ar-SA" sz="2000" dirty="0">
                <a:cs typeface="B Traffic" panose="00000400000000000000" pitchFamily="2" charset="-78"/>
              </a:rPr>
              <a:t>های خانوادگی و دوستانه و خیریه</a:t>
            </a:r>
            <a:endParaRPr lang="en-US" sz="2000" dirty="0">
              <a:cs typeface="B Traffic" panose="00000400000000000000" pitchFamily="2" charset="-78"/>
            </a:endParaRPr>
          </a:p>
          <a:p>
            <a:pPr marL="342900" lvl="0" indent="-342900" algn="r" rtl="1">
              <a:lnSpc>
                <a:spcPct val="200000"/>
              </a:lnSpc>
              <a:buFont typeface="Wingdings" panose="05000000000000000000" pitchFamily="2" charset="2"/>
              <a:buChar char="ü"/>
            </a:pPr>
            <a:r>
              <a:rPr lang="ar-SA" sz="2000" dirty="0">
                <a:cs typeface="B Traffic" panose="00000400000000000000" pitchFamily="2" charset="-78"/>
              </a:rPr>
              <a:t>آمادگی مقابله با حوادث بعدی (</a:t>
            </a:r>
            <a:r>
              <a:rPr lang="fa-IR" sz="2000" dirty="0">
                <a:cs typeface="B Traffic" panose="00000400000000000000" pitchFamily="2" charset="-78"/>
              </a:rPr>
              <a:t>مثل </a:t>
            </a:r>
            <a:r>
              <a:rPr lang="ar-SA" sz="2000" dirty="0">
                <a:cs typeface="B Traffic" panose="00000400000000000000" pitchFamily="2" charset="-78"/>
              </a:rPr>
              <a:t>تدارک ‌کیف نجات و به روز کردن برنامه خانوادگی مقابله با حادثه‌)</a:t>
            </a:r>
            <a:endParaRPr lang="fa-IR" sz="20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a:t>
            </a:r>
            <a:endParaRPr lang="en-US" sz="2400" dirty="0">
              <a:solidFill>
                <a:schemeClr val="bg1"/>
              </a:solidFill>
              <a:cs typeface="B Titr" panose="00000700000000000000" pitchFamily="2" charset="-78"/>
            </a:endParaRPr>
          </a:p>
        </p:txBody>
      </p:sp>
      <p:sp>
        <p:nvSpPr>
          <p:cNvPr id="8" name="TextBox 7"/>
          <p:cNvSpPr txBox="1"/>
          <p:nvPr/>
        </p:nvSpPr>
        <p:spPr>
          <a:xfrm>
            <a:off x="287226" y="1128563"/>
            <a:ext cx="479992" cy="584775"/>
          </a:xfrm>
          <a:prstGeom prst="rect">
            <a:avLst/>
          </a:prstGeom>
          <a:solidFill>
            <a:srgbClr val="92D050"/>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P</a:t>
            </a:r>
          </a:p>
        </p:txBody>
      </p:sp>
      <p:sp>
        <p:nvSpPr>
          <p:cNvPr id="9" name="TextBox 8"/>
          <p:cNvSpPr txBox="1"/>
          <p:nvPr/>
        </p:nvSpPr>
        <p:spPr>
          <a:xfrm>
            <a:off x="904030" y="1128563"/>
            <a:ext cx="506118" cy="584775"/>
          </a:xfrm>
          <a:prstGeom prst="rect">
            <a:avLst/>
          </a:prstGeom>
          <a:solidFill>
            <a:schemeClr val="accent4">
              <a:lumMod val="60000"/>
              <a:lumOff val="40000"/>
            </a:schemeClr>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T</a:t>
            </a:r>
          </a:p>
        </p:txBody>
      </p:sp>
      <p:sp>
        <p:nvSpPr>
          <p:cNvPr id="10" name="TextBox 9"/>
          <p:cNvSpPr txBox="1"/>
          <p:nvPr/>
        </p:nvSpPr>
        <p:spPr>
          <a:xfrm>
            <a:off x="1580110" y="1128563"/>
            <a:ext cx="479992" cy="584775"/>
          </a:xfrm>
          <a:prstGeom prst="rect">
            <a:avLst/>
          </a:prstGeom>
          <a:solidFill>
            <a:schemeClr val="accent1">
              <a:lumMod val="60000"/>
              <a:lumOff val="40000"/>
            </a:schemeClr>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S</a:t>
            </a:r>
          </a:p>
        </p:txBody>
      </p:sp>
      <p:sp>
        <p:nvSpPr>
          <p:cNvPr id="11" name="TextBox 10"/>
          <p:cNvSpPr txBox="1"/>
          <p:nvPr/>
        </p:nvSpPr>
        <p:spPr>
          <a:xfrm>
            <a:off x="2219581" y="1128563"/>
            <a:ext cx="560240" cy="584775"/>
          </a:xfrm>
          <a:prstGeom prst="rect">
            <a:avLst/>
          </a:prstGeom>
          <a:solidFill>
            <a:srgbClr val="F686CE"/>
          </a:solid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2377103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716" y="1418104"/>
            <a:ext cx="10181230" cy="4093428"/>
          </a:xfrm>
          <a:prstGeom prst="rect">
            <a:avLst/>
          </a:prstGeom>
        </p:spPr>
        <p:txBody>
          <a:bodyPr wrap="square">
            <a:spAutoFit/>
          </a:bodyPr>
          <a:lstStyle/>
          <a:p>
            <a:pPr algn="just" rtl="1"/>
            <a:r>
              <a:rPr lang="ar-SA" sz="2000" b="1" dirty="0">
                <a:cs typeface="B Traffic" panose="00000400000000000000" pitchFamily="2" charset="-78"/>
              </a:rPr>
              <a:t>کمک به کودکان برای کنار آمدن با حادثه</a:t>
            </a:r>
            <a:endParaRPr lang="en-US" sz="2000" dirty="0">
              <a:cs typeface="B Traffic" panose="00000400000000000000" pitchFamily="2" charset="-78"/>
            </a:endParaRPr>
          </a:p>
          <a:p>
            <a:pPr algn="just" rtl="1"/>
            <a:r>
              <a:rPr lang="ar-SA" sz="2000" b="1" dirty="0">
                <a:solidFill>
                  <a:srgbClr val="FF0000"/>
                </a:solidFill>
                <a:cs typeface="B Traffic" panose="00000400000000000000" pitchFamily="2" charset="-78"/>
              </a:rPr>
              <a:t>حوادث</a:t>
            </a:r>
            <a:r>
              <a:rPr lang="fa-IR" sz="2000" dirty="0">
                <a:cs typeface="B Traffic" panose="00000400000000000000" pitchFamily="2" charset="-78"/>
              </a:rPr>
              <a:t>                                  </a:t>
            </a:r>
            <a:r>
              <a:rPr lang="ar-SA" sz="2000" dirty="0">
                <a:cs typeface="B Traffic" panose="00000400000000000000" pitchFamily="2" charset="-78"/>
              </a:rPr>
              <a:t> </a:t>
            </a:r>
            <a:r>
              <a:rPr lang="fa-IR" sz="2000" dirty="0">
                <a:cs typeface="B Traffic" panose="00000400000000000000" pitchFamily="2" charset="-78"/>
              </a:rPr>
              <a:t>ترس و سردرگمی و احساس نا امنی </a:t>
            </a:r>
            <a:r>
              <a:rPr lang="ar-SA" sz="2000" dirty="0">
                <a:cs typeface="B Traffic" panose="00000400000000000000" pitchFamily="2" charset="-78"/>
              </a:rPr>
              <a:t>کودکان</a:t>
            </a:r>
            <a:endParaRPr lang="fa-IR" sz="2000" dirty="0">
              <a:cs typeface="B Traffic" panose="00000400000000000000" pitchFamily="2" charset="-78"/>
            </a:endParaRPr>
          </a:p>
          <a:p>
            <a:pPr algn="just" rtl="1"/>
            <a:r>
              <a:rPr lang="ar-SA" sz="2000" dirty="0">
                <a:cs typeface="B Traffic" panose="00000400000000000000" pitchFamily="2" charset="-78"/>
              </a:rPr>
              <a:t>‌</a:t>
            </a:r>
            <a:r>
              <a:rPr lang="ar-SA" sz="1900" dirty="0">
                <a:solidFill>
                  <a:srgbClr val="7030A0"/>
                </a:solidFill>
                <a:cs typeface="B Traffic" panose="00000400000000000000" pitchFamily="2" charset="-78"/>
              </a:rPr>
              <a:t>کودک </a:t>
            </a:r>
            <a:r>
              <a:rPr lang="fa-IR" sz="1900" dirty="0">
                <a:solidFill>
                  <a:srgbClr val="7030A0"/>
                </a:solidFill>
                <a:cs typeface="B Traffic" panose="00000400000000000000" pitchFamily="2" charset="-78"/>
              </a:rPr>
              <a:t>یا </a:t>
            </a:r>
            <a:r>
              <a:rPr lang="ar-SA" sz="1900" dirty="0">
                <a:solidFill>
                  <a:srgbClr val="7030A0"/>
                </a:solidFill>
                <a:cs typeface="B Traffic" panose="00000400000000000000" pitchFamily="2" charset="-78"/>
              </a:rPr>
              <a:t>خودش در بحران قرار </a:t>
            </a:r>
            <a:r>
              <a:rPr lang="fa-IR" sz="1900" dirty="0">
                <a:solidFill>
                  <a:srgbClr val="7030A0"/>
                </a:solidFill>
                <a:cs typeface="B Traffic" panose="00000400000000000000" pitchFamily="2" charset="-78"/>
              </a:rPr>
              <a:t>داشته و یا</a:t>
            </a:r>
            <a:r>
              <a:rPr lang="ar-SA" sz="1900" dirty="0">
                <a:solidFill>
                  <a:srgbClr val="7030A0"/>
                </a:solidFill>
                <a:cs typeface="B Traffic" panose="00000400000000000000" pitchFamily="2" charset="-78"/>
              </a:rPr>
              <a:t> از طریق تلویزیون مشاهده کرده یا از صحبت‌های دیگران متوجه شده </a:t>
            </a:r>
            <a:endParaRPr lang="fa-IR" sz="1900" dirty="0">
              <a:solidFill>
                <a:srgbClr val="7030A0"/>
              </a:solidFill>
              <a:cs typeface="B Traffic" panose="00000400000000000000" pitchFamily="2" charset="-78"/>
            </a:endParaRPr>
          </a:p>
          <a:p>
            <a:pPr algn="just" rtl="1"/>
            <a:endParaRPr lang="fa-IR" sz="2000" dirty="0">
              <a:cs typeface="B Traffic" panose="00000400000000000000" pitchFamily="2" charset="-78"/>
            </a:endParaRPr>
          </a:p>
          <a:p>
            <a:pPr algn="just" rtl="1"/>
            <a:r>
              <a:rPr lang="fa-IR" sz="2000" dirty="0">
                <a:cs typeface="B Traffic" panose="00000400000000000000" pitchFamily="2" charset="-78"/>
              </a:rPr>
              <a:t>واکنش احتمالی </a:t>
            </a:r>
            <a:r>
              <a:rPr lang="ar-SA" sz="2000" dirty="0">
                <a:cs typeface="B Traffic" panose="00000400000000000000" pitchFamily="2" charset="-78"/>
              </a:rPr>
              <a:t>کودکان</a:t>
            </a:r>
            <a:r>
              <a:rPr lang="fa-IR" sz="2000" dirty="0">
                <a:cs typeface="B Traffic" panose="00000400000000000000" pitchFamily="2" charset="-78"/>
              </a:rPr>
              <a:t> به حادثه: </a:t>
            </a:r>
          </a:p>
          <a:p>
            <a:pPr marL="800100" lvl="1" indent="-342900" algn="just" rtl="1">
              <a:buFont typeface="Wingdings" panose="05000000000000000000" pitchFamily="2" charset="2"/>
              <a:buChar char="Ø"/>
            </a:pPr>
            <a:r>
              <a:rPr lang="ar-SA" sz="2000" dirty="0">
                <a:solidFill>
                  <a:srgbClr val="FF0000"/>
                </a:solidFill>
                <a:cs typeface="B Traffic" panose="00000400000000000000" pitchFamily="2" charset="-78"/>
              </a:rPr>
              <a:t>ترس‌، غم و اندوه یا مشکلات رفتاری </a:t>
            </a:r>
            <a:r>
              <a:rPr lang="ar-SA" sz="2000" dirty="0">
                <a:cs typeface="B Traffic" panose="00000400000000000000" pitchFamily="2" charset="-78"/>
              </a:rPr>
              <a:t>خردسالان </a:t>
            </a:r>
            <a:endParaRPr lang="fa-IR" sz="2000" dirty="0">
              <a:cs typeface="B Traffic" panose="00000400000000000000" pitchFamily="2" charset="-78"/>
            </a:endParaRPr>
          </a:p>
          <a:p>
            <a:pPr marL="800100" lvl="1" indent="-342900" algn="just" rtl="1">
              <a:buFont typeface="Wingdings" panose="05000000000000000000" pitchFamily="2" charset="2"/>
              <a:buChar char="Ø"/>
            </a:pPr>
            <a:r>
              <a:rPr lang="fa-IR" sz="2000" dirty="0">
                <a:solidFill>
                  <a:srgbClr val="FF0000"/>
                </a:solidFill>
                <a:cs typeface="B Traffic" panose="00000400000000000000" pitchFamily="2" charset="-78"/>
              </a:rPr>
              <a:t>ب</a:t>
            </a:r>
            <a:r>
              <a:rPr lang="ar-SA" sz="2000" dirty="0">
                <a:solidFill>
                  <a:srgbClr val="FF0000"/>
                </a:solidFill>
                <a:cs typeface="B Traffic" panose="00000400000000000000" pitchFamily="2" charset="-78"/>
              </a:rPr>
              <a:t>ازگشت به الگوهای رفتاری بچگانه</a:t>
            </a:r>
            <a:r>
              <a:rPr lang="ar-SA" sz="2000" dirty="0">
                <a:cs typeface="B Traffic" panose="00000400000000000000" pitchFamily="2" charset="-78"/>
              </a:rPr>
              <a:t>‌ (شب ادراری‌، مشکلات خواب و اضطراب جدایی‌) </a:t>
            </a:r>
            <a:endParaRPr lang="fa-IR" sz="2000" dirty="0">
              <a:cs typeface="B Traffic" panose="00000400000000000000" pitchFamily="2" charset="-78"/>
            </a:endParaRPr>
          </a:p>
          <a:p>
            <a:pPr marL="800100" lvl="1" indent="-342900" algn="just" rtl="1">
              <a:buFont typeface="Wingdings" panose="05000000000000000000" pitchFamily="2" charset="2"/>
              <a:buChar char="Ø"/>
            </a:pPr>
            <a:r>
              <a:rPr lang="ar-SA" sz="2000" dirty="0">
                <a:solidFill>
                  <a:srgbClr val="FF0000"/>
                </a:solidFill>
                <a:cs typeface="B Traffic" panose="00000400000000000000" pitchFamily="2" charset="-78"/>
              </a:rPr>
              <a:t>خشم‌، تهاجم‌، مشکلات درسی یا گوشه گیری</a:t>
            </a:r>
            <a:r>
              <a:rPr lang="ar-SA" sz="2000" dirty="0">
                <a:cs typeface="B Traffic" panose="00000400000000000000" pitchFamily="2" charset="-78"/>
              </a:rPr>
              <a:t> </a:t>
            </a:r>
            <a:r>
              <a:rPr lang="fa-IR" sz="2000" dirty="0">
                <a:cs typeface="B Traffic" panose="00000400000000000000" pitchFamily="2" charset="-78"/>
              </a:rPr>
              <a:t>در </a:t>
            </a:r>
            <a:r>
              <a:rPr lang="ar-SA" sz="2000" dirty="0">
                <a:cs typeface="B Traffic" panose="00000400000000000000" pitchFamily="2" charset="-78"/>
              </a:rPr>
              <a:t>کودکان </a:t>
            </a:r>
            <a:r>
              <a:rPr lang="fa-IR" sz="2000" dirty="0">
                <a:cs typeface="B Traffic" panose="00000400000000000000" pitchFamily="2" charset="-78"/>
              </a:rPr>
              <a:t>بزرگتر</a:t>
            </a:r>
          </a:p>
          <a:p>
            <a:pPr marL="800100" lvl="1" indent="-342900" algn="just" rtl="1">
              <a:buFont typeface="Wingdings" panose="05000000000000000000" pitchFamily="2" charset="2"/>
              <a:buChar char="Ø"/>
            </a:pPr>
            <a:r>
              <a:rPr lang="ar-SA" sz="2000" dirty="0">
                <a:solidFill>
                  <a:srgbClr val="FF0000"/>
                </a:solidFill>
                <a:cs typeface="B Traffic" panose="00000400000000000000" pitchFamily="2" charset="-78"/>
              </a:rPr>
              <a:t>اضطراب</a:t>
            </a:r>
            <a:endParaRPr lang="fa-IR" sz="2000" dirty="0">
              <a:solidFill>
                <a:srgbClr val="FF0000"/>
              </a:solidFill>
              <a:cs typeface="B Traffic" panose="00000400000000000000" pitchFamily="2" charset="-78"/>
            </a:endParaRPr>
          </a:p>
          <a:p>
            <a:pPr algn="just" rtl="1"/>
            <a:endParaRPr lang="en-US" sz="2000" dirty="0">
              <a:cs typeface="B Traffic" panose="00000400000000000000" pitchFamily="2" charset="-78"/>
            </a:endParaRPr>
          </a:p>
          <a:p>
            <a:pPr algn="just" rtl="1"/>
            <a:r>
              <a:rPr lang="ar-SA" sz="2000" b="1" dirty="0">
                <a:cs typeface="B Traffic" panose="00000400000000000000" pitchFamily="2" charset="-78"/>
              </a:rPr>
              <a:t>کدام دسته از کودکان در معرض خطر هستند؟</a:t>
            </a:r>
            <a:endParaRPr lang="en-US" sz="2000" dirty="0">
              <a:cs typeface="B Traffic" panose="00000400000000000000" pitchFamily="2" charset="-78"/>
            </a:endParaRPr>
          </a:p>
          <a:p>
            <a:pPr algn="just" rtl="1"/>
            <a:r>
              <a:rPr lang="fa-IR" sz="2000" dirty="0">
                <a:cs typeface="B Traffic" panose="00000400000000000000" pitchFamily="2" charset="-78"/>
              </a:rPr>
              <a:t>اغلب </a:t>
            </a:r>
            <a:r>
              <a:rPr lang="ar-SA" sz="2000" dirty="0">
                <a:cs typeface="B Traffic" panose="00000400000000000000" pitchFamily="2" charset="-78"/>
              </a:rPr>
              <a:t>واکنش کودکان </a:t>
            </a:r>
            <a:r>
              <a:rPr lang="ar-SA" sz="2000" dirty="0">
                <a:solidFill>
                  <a:srgbClr val="7030A0"/>
                </a:solidFill>
                <a:cs typeface="B Traffic" panose="00000400000000000000" pitchFamily="2" charset="-78"/>
              </a:rPr>
              <a:t>کوتاه مدت</a:t>
            </a:r>
            <a:r>
              <a:rPr lang="ar-SA" sz="2000" dirty="0">
                <a:cs typeface="B Traffic" panose="00000400000000000000" pitchFamily="2" charset="-78"/>
              </a:rPr>
              <a:t> </a:t>
            </a:r>
            <a:r>
              <a:rPr lang="fa-IR" sz="2000" dirty="0">
                <a:cs typeface="B Traffic" panose="00000400000000000000" pitchFamily="2" charset="-78"/>
              </a:rPr>
              <a:t>و در واقع </a:t>
            </a:r>
            <a:r>
              <a:rPr lang="ar-SA" sz="2000" dirty="0">
                <a:cs typeface="B Traffic" panose="00000400000000000000" pitchFamily="2" charset="-78"/>
              </a:rPr>
              <a:t>واکنش طبیعی به حوادث </a:t>
            </a:r>
            <a:r>
              <a:rPr lang="fa-IR" sz="2000" dirty="0">
                <a:cs typeface="B Traffic" panose="00000400000000000000" pitchFamily="2" charset="-78"/>
              </a:rPr>
              <a:t>است</a:t>
            </a:r>
          </a:p>
          <a:p>
            <a:pPr algn="just" rtl="1"/>
            <a:r>
              <a:rPr lang="fa-IR" sz="2000" dirty="0">
                <a:cs typeface="B Traffic" panose="00000400000000000000" pitchFamily="2" charset="-78"/>
              </a:rPr>
              <a:t>گاهی بعضی از </a:t>
            </a:r>
            <a:r>
              <a:rPr lang="ar-SA" sz="2000" dirty="0">
                <a:cs typeface="B Traffic" panose="00000400000000000000" pitchFamily="2" charset="-78"/>
              </a:rPr>
              <a:t>کودکان دچار فشار روانی طولانی مدت </a:t>
            </a:r>
            <a:r>
              <a:rPr lang="fa-IR" sz="2000" dirty="0">
                <a:cs typeface="B Traffic" panose="00000400000000000000" pitchFamily="2" charset="-78"/>
              </a:rPr>
              <a:t>می شوند. سه </a:t>
            </a:r>
            <a:r>
              <a:rPr lang="fa-IR" sz="2000" dirty="0">
                <a:solidFill>
                  <a:srgbClr val="FF0000"/>
                </a:solidFill>
                <a:cs typeface="B Traffic" panose="00000400000000000000" pitchFamily="2" charset="-78"/>
              </a:rPr>
              <a:t>علت مهم</a:t>
            </a:r>
            <a:r>
              <a:rPr lang="fa-IR" sz="2000" dirty="0">
                <a:cs typeface="B Traffic" panose="00000400000000000000" pitchFamily="2" charset="-78"/>
              </a:rPr>
              <a:t> آن عبارتند از:</a:t>
            </a:r>
            <a:endParaRPr lang="en-US" sz="20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
        <p:nvSpPr>
          <p:cNvPr id="2" name="Left Arrow 1"/>
          <p:cNvSpPr/>
          <p:nvPr/>
        </p:nvSpPr>
        <p:spPr>
          <a:xfrm>
            <a:off x="8020050" y="1809750"/>
            <a:ext cx="1438275" cy="20955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85900" y="5497998"/>
            <a:ext cx="8900046" cy="1200329"/>
          </a:xfrm>
          <a:prstGeom prst="rect">
            <a:avLst/>
          </a:prstGeom>
          <a:solidFill>
            <a:schemeClr val="accent6">
              <a:lumMod val="75000"/>
            </a:schemeClr>
          </a:solidFill>
        </p:spPr>
        <p:txBody>
          <a:bodyPr wrap="square">
            <a:spAutoFit/>
          </a:bodyPr>
          <a:lstStyle/>
          <a:p>
            <a:pPr marL="342900" lvl="0" indent="-342900" algn="just" rtl="1">
              <a:buFont typeface="Wingdings" panose="05000000000000000000" pitchFamily="2" charset="2"/>
              <a:buChar char="q"/>
            </a:pPr>
            <a:r>
              <a:rPr lang="ar-SA" dirty="0">
                <a:cs typeface="B Traffic" panose="00000400000000000000" pitchFamily="2" charset="-78"/>
              </a:rPr>
              <a:t>حضور مستقیم در بحران‌ (‌م</a:t>
            </a:r>
            <a:r>
              <a:rPr lang="fa-IR" dirty="0">
                <a:cs typeface="B Traffic" panose="00000400000000000000" pitchFamily="2" charset="-78"/>
              </a:rPr>
              <a:t>شاهده آسیب و مرگ دیگران یا </a:t>
            </a:r>
            <a:r>
              <a:rPr lang="ar-SA" dirty="0">
                <a:cs typeface="B Traffic" panose="00000400000000000000" pitchFamily="2" charset="-78"/>
              </a:rPr>
              <a:t>ترک محل سکونت</a:t>
            </a:r>
            <a:r>
              <a:rPr lang="fa-IR" dirty="0">
                <a:cs typeface="B Traffic" panose="00000400000000000000" pitchFamily="2" charset="-78"/>
              </a:rPr>
              <a:t> و...)</a:t>
            </a:r>
            <a:endParaRPr lang="en-US" dirty="0">
              <a:cs typeface="B Traffic" panose="00000400000000000000" pitchFamily="2" charset="-78"/>
            </a:endParaRPr>
          </a:p>
          <a:p>
            <a:pPr marL="342900" lvl="0" indent="-342900" algn="just" rtl="1">
              <a:buFont typeface="Wingdings" panose="05000000000000000000" pitchFamily="2" charset="2"/>
              <a:buChar char="q"/>
            </a:pPr>
            <a:r>
              <a:rPr lang="ar-SA" dirty="0">
                <a:cs typeface="B Traffic" panose="00000400000000000000" pitchFamily="2" charset="-78"/>
              </a:rPr>
              <a:t>غم و اندوه و فقدان به دلیل مرگ یا آسیب جدی اعضای خانواده یا دوستان</a:t>
            </a:r>
            <a:endParaRPr lang="en-US" dirty="0">
              <a:cs typeface="B Traffic" panose="00000400000000000000" pitchFamily="2" charset="-78"/>
            </a:endParaRPr>
          </a:p>
          <a:p>
            <a:pPr marL="342900" lvl="0" indent="-342900" algn="just" rtl="1">
              <a:buFont typeface="Wingdings" panose="05000000000000000000" pitchFamily="2" charset="2"/>
              <a:buChar char="q"/>
            </a:pPr>
            <a:r>
              <a:rPr lang="ar-SA" dirty="0">
                <a:cs typeface="B Traffic" panose="00000400000000000000" pitchFamily="2" charset="-78"/>
              </a:rPr>
              <a:t>فشار ناشی از ‌کوچ موقت به جایی دیگر‌، از دست دادن دوستان و شبکه اجتماعی‌</a:t>
            </a:r>
            <a:r>
              <a:rPr lang="fa-IR" dirty="0">
                <a:cs typeface="B Traffic" panose="00000400000000000000" pitchFamily="2" charset="-78"/>
              </a:rPr>
              <a:t> و </a:t>
            </a:r>
            <a:r>
              <a:rPr lang="ar-SA" dirty="0">
                <a:cs typeface="B Traffic" panose="00000400000000000000" pitchFamily="2" charset="-78"/>
              </a:rPr>
              <a:t>از دست دادن </a:t>
            </a:r>
            <a:r>
              <a:rPr lang="fa-IR" dirty="0">
                <a:cs typeface="B Traffic" panose="00000400000000000000" pitchFamily="2" charset="-78"/>
              </a:rPr>
              <a:t>خانه</a:t>
            </a:r>
          </a:p>
          <a:p>
            <a:pPr lvl="0" algn="just" rtl="1"/>
            <a:r>
              <a:rPr lang="fa-IR" dirty="0">
                <a:cs typeface="B Traffic" panose="00000400000000000000" pitchFamily="2" charset="-78"/>
              </a:rPr>
              <a:t>       بی</a:t>
            </a:r>
            <a:r>
              <a:rPr lang="ar-SA" dirty="0">
                <a:cs typeface="B Traffic" panose="00000400000000000000" pitchFamily="2" charset="-78"/>
              </a:rPr>
              <a:t>کاری والدین و هزینه‌های بازگشت خانواده به شرایط عادی</a:t>
            </a:r>
            <a:endParaRPr lang="en-US" dirty="0">
              <a:cs typeface="B Traffic" panose="00000400000000000000" pitchFamily="2" charset="-78"/>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25" y="2971799"/>
            <a:ext cx="1582577" cy="2518383"/>
          </a:xfrm>
          <a:prstGeom prst="rect">
            <a:avLst/>
          </a:prstGeom>
        </p:spPr>
      </p:pic>
    </p:spTree>
    <p:extLst>
      <p:ext uri="{BB962C8B-B14F-4D97-AF65-F5344CB8AC3E}">
        <p14:creationId xmlns:p14="http://schemas.microsoft.com/office/powerpoint/2010/main" val="358573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382" y="268224"/>
            <a:ext cx="9323338" cy="1012670"/>
          </a:xfrm>
        </p:spPr>
        <p:txBody>
          <a:bodyPr>
            <a:normAutofit/>
          </a:bodyPr>
          <a:lstStyle/>
          <a:p>
            <a:pPr algn="r" rtl="1"/>
            <a:r>
              <a:rPr lang="fa-IR" sz="3200" dirty="0">
                <a:solidFill>
                  <a:srgbClr val="FFFF00"/>
                </a:solidFill>
                <a:cs typeface="B Titr" panose="00000700000000000000" pitchFamily="2" charset="-78"/>
              </a:rPr>
              <a:t>ارزیابی خطر غیرسازه‎ای</a:t>
            </a:r>
            <a:endParaRPr lang="en-US" sz="3200" dirty="0">
              <a:solidFill>
                <a:srgbClr val="FFFF00"/>
              </a:solidFill>
              <a:cs typeface="B Titr" panose="00000700000000000000" pitchFamily="2" charset="-78"/>
            </a:endParaRPr>
          </a:p>
        </p:txBody>
      </p:sp>
      <p:sp>
        <p:nvSpPr>
          <p:cNvPr id="3" name="Rectangle 2">
            <a:hlinkClick r:id="rId3" action="ppaction://hlinksldjump"/>
          </p:cNvPr>
          <p:cNvSpPr/>
          <p:nvPr/>
        </p:nvSpPr>
        <p:spPr>
          <a:xfrm rot="19095865">
            <a:off x="-81888" y="114194"/>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1983842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823" y="1405723"/>
            <a:ext cx="9949218" cy="4939814"/>
          </a:xfrm>
          <a:prstGeom prst="rect">
            <a:avLst/>
          </a:prstGeom>
        </p:spPr>
        <p:txBody>
          <a:bodyPr wrap="square">
            <a:spAutoFit/>
          </a:bodyPr>
          <a:lstStyle/>
          <a:p>
            <a:pPr algn="just" rtl="1">
              <a:lnSpc>
                <a:spcPct val="200000"/>
              </a:lnSpc>
            </a:pPr>
            <a:r>
              <a:rPr lang="ar-SA" sz="2000" b="1" dirty="0">
                <a:cs typeface="B Traffic" panose="00000400000000000000" pitchFamily="2" charset="-78"/>
              </a:rPr>
              <a:t>چه چیز موجب آسیب‌پذیری کودکان می‌شود؟</a:t>
            </a:r>
            <a:endParaRPr lang="fa-IR" sz="2000" b="1" dirty="0">
              <a:cs typeface="B Traffic" panose="00000400000000000000" pitchFamily="2" charset="-78"/>
            </a:endParaRPr>
          </a:p>
          <a:p>
            <a:pPr marL="342900" indent="-342900" algn="just" rtl="1">
              <a:lnSpc>
                <a:spcPct val="200000"/>
              </a:lnSpc>
              <a:buFont typeface="Wingdings" panose="05000000000000000000" pitchFamily="2" charset="2"/>
              <a:buChar char="q"/>
            </a:pPr>
            <a:r>
              <a:rPr lang="ar-SA" sz="2000" dirty="0">
                <a:cs typeface="B Traffic" panose="00000400000000000000" pitchFamily="2" charset="-78"/>
              </a:rPr>
              <a:t>اغلب واکنش‌ها در برابر حوادث گذرا </a:t>
            </a:r>
            <a:r>
              <a:rPr lang="fa-IR" sz="2000" dirty="0">
                <a:cs typeface="B Traffic" panose="00000400000000000000" pitchFamily="2" charset="-78"/>
              </a:rPr>
              <a:t> و موقتی </a:t>
            </a:r>
            <a:r>
              <a:rPr lang="ar-SA" sz="2000" dirty="0">
                <a:cs typeface="B Traffic" panose="00000400000000000000" pitchFamily="2" charset="-78"/>
              </a:rPr>
              <a:t>هستند. </a:t>
            </a:r>
            <a:endParaRPr lang="fa-IR" sz="2000" dirty="0">
              <a:cs typeface="B Traffic" panose="00000400000000000000" pitchFamily="2" charset="-78"/>
            </a:endParaRPr>
          </a:p>
          <a:p>
            <a:pPr marL="342900" indent="-342900" algn="just" rtl="1">
              <a:lnSpc>
                <a:spcPct val="200000"/>
              </a:lnSpc>
              <a:buFont typeface="Wingdings" panose="05000000000000000000" pitchFamily="2" charset="2"/>
              <a:buChar char="q"/>
            </a:pPr>
            <a:r>
              <a:rPr lang="fa-IR" sz="2000" dirty="0">
                <a:cs typeface="B Traffic" panose="00000400000000000000" pitchFamily="2" charset="-78"/>
              </a:rPr>
              <a:t>اگر آسیب یا </a:t>
            </a:r>
            <a:r>
              <a:rPr lang="ar-SA" sz="2000" dirty="0">
                <a:cs typeface="B Traffic" panose="00000400000000000000" pitchFamily="2" charset="-78"/>
              </a:rPr>
              <a:t>تهدید جدی</a:t>
            </a:r>
            <a:r>
              <a:rPr lang="fa-IR" sz="2000" dirty="0">
                <a:cs typeface="B Traffic" panose="00000400000000000000" pitchFamily="2" charset="-78"/>
              </a:rPr>
              <a:t> نباشد </a:t>
            </a:r>
            <a:r>
              <a:rPr lang="ar-SA" sz="2000" dirty="0">
                <a:cs typeface="B Traffic" panose="00000400000000000000" pitchFamily="2" charset="-78"/>
              </a:rPr>
              <a:t>، علائم با گذشت زمان کاهش پیدا می‌کنند</a:t>
            </a:r>
            <a:endParaRPr lang="fa-IR" sz="2000" b="1" dirty="0">
              <a:cs typeface="B Traffic" panose="00000400000000000000" pitchFamily="2" charset="-78"/>
            </a:endParaRPr>
          </a:p>
          <a:p>
            <a:pPr marL="342900" indent="-342900" algn="just" rtl="1">
              <a:lnSpc>
                <a:spcPct val="200000"/>
              </a:lnSpc>
              <a:buFont typeface="Wingdings" panose="05000000000000000000" pitchFamily="2" charset="2"/>
              <a:buChar char="q"/>
            </a:pPr>
            <a:r>
              <a:rPr lang="ar-SA" sz="2000" dirty="0">
                <a:cs typeface="B Traffic" panose="00000400000000000000" pitchFamily="2" charset="-78"/>
              </a:rPr>
              <a:t>‌ممکن است ‌</a:t>
            </a:r>
            <a:r>
              <a:rPr lang="fa-IR" sz="2000" dirty="0">
                <a:cs typeface="B Traffic" panose="00000400000000000000" pitchFamily="2" charset="-78"/>
              </a:rPr>
              <a:t>کودک </a:t>
            </a:r>
            <a:r>
              <a:rPr lang="ar-SA" sz="2000" dirty="0">
                <a:cs typeface="B Traffic" panose="00000400000000000000" pitchFamily="2" charset="-78"/>
              </a:rPr>
              <a:t>ب</a:t>
            </a:r>
            <a:r>
              <a:rPr lang="fa-IR" sz="2000" dirty="0">
                <a:cs typeface="B Traffic" panose="00000400000000000000" pitchFamily="2" charset="-78"/>
              </a:rPr>
              <a:t>ا اتفاقاتی مثل</a:t>
            </a:r>
            <a:r>
              <a:rPr lang="ar-SA" sz="2000" dirty="0">
                <a:cs typeface="B Traffic" panose="00000400000000000000" pitchFamily="2" charset="-78"/>
              </a:rPr>
              <a:t> باد شدید‌، دود، آسمان ابری‌، آژیر و غیره ‌دچار ‌برگشت احساسات ناخوشایند شوند. </a:t>
            </a:r>
            <a:r>
              <a:rPr lang="fa-IR" sz="2000" dirty="0">
                <a:cs typeface="B Traffic" panose="00000400000000000000" pitchFamily="2" charset="-78"/>
              </a:rPr>
              <a:t>(</a:t>
            </a:r>
            <a:r>
              <a:rPr lang="fa-IR" sz="2000" dirty="0">
                <a:solidFill>
                  <a:srgbClr val="FF0000"/>
                </a:solidFill>
                <a:cs typeface="B Traffic" panose="00000400000000000000" pitchFamily="2" charset="-78"/>
              </a:rPr>
              <a:t>مخصوصا </a:t>
            </a:r>
            <a:r>
              <a:rPr lang="ar-SA" sz="2000" dirty="0">
                <a:solidFill>
                  <a:srgbClr val="FF0000"/>
                </a:solidFill>
                <a:cs typeface="B Traffic" panose="00000400000000000000" pitchFamily="2" charset="-78"/>
              </a:rPr>
              <a:t>کودکانی ‌که مستقیماً در متن حادثه بوده‌اند</a:t>
            </a:r>
            <a:r>
              <a:rPr lang="fa-IR" sz="2000" dirty="0">
                <a:cs typeface="B Traffic" panose="00000400000000000000" pitchFamily="2" charset="-78"/>
              </a:rPr>
              <a:t>)</a:t>
            </a:r>
            <a:r>
              <a:rPr lang="ar-SA" sz="2000" dirty="0">
                <a:cs typeface="B Traffic" panose="00000400000000000000" pitchFamily="2" charset="-78"/>
              </a:rPr>
              <a:t> </a:t>
            </a:r>
            <a:endParaRPr lang="fa-IR" sz="2000" dirty="0">
              <a:cs typeface="B Traffic" panose="00000400000000000000" pitchFamily="2" charset="-78"/>
            </a:endParaRPr>
          </a:p>
          <a:p>
            <a:pPr marL="342900" indent="-342900" algn="just" rtl="1">
              <a:lnSpc>
                <a:spcPct val="200000"/>
              </a:lnSpc>
              <a:buFont typeface="Wingdings" panose="05000000000000000000" pitchFamily="2" charset="2"/>
              <a:buChar char="q"/>
            </a:pPr>
            <a:r>
              <a:rPr lang="ar-SA" sz="2000" dirty="0">
                <a:cs typeface="B Traffic" panose="00000400000000000000" pitchFamily="2" charset="-78"/>
              </a:rPr>
              <a:t>کنار</a:t>
            </a:r>
            <a:r>
              <a:rPr lang="fa-IR" sz="2000" dirty="0">
                <a:cs typeface="B Traffic" panose="00000400000000000000" pitchFamily="2" charset="-78"/>
              </a:rPr>
              <a:t> </a:t>
            </a:r>
            <a:r>
              <a:rPr lang="ar-SA" sz="2000" dirty="0">
                <a:cs typeface="B Traffic" panose="00000400000000000000" pitchFamily="2" charset="-78"/>
              </a:rPr>
              <a:t>آمدن کودک با حوادث و بحران‌ها </a:t>
            </a:r>
            <a:r>
              <a:rPr lang="fa-IR" sz="2000" dirty="0">
                <a:cs typeface="B Traffic" panose="00000400000000000000" pitchFamily="2" charset="-78"/>
              </a:rPr>
              <a:t>اغلب وابسته به </a:t>
            </a:r>
            <a:r>
              <a:rPr lang="ar-SA" sz="2000" dirty="0">
                <a:cs typeface="B Traffic" panose="00000400000000000000" pitchFamily="2" charset="-78"/>
              </a:rPr>
              <a:t>روش </a:t>
            </a:r>
            <a:r>
              <a:rPr lang="fa-IR" sz="2000" dirty="0">
                <a:cs typeface="B Traffic" panose="00000400000000000000" pitchFamily="2" charset="-78"/>
              </a:rPr>
              <a:t>برخورد و</a:t>
            </a:r>
            <a:r>
              <a:rPr lang="ar-SA" sz="2000" dirty="0">
                <a:cs typeface="B Traffic" panose="00000400000000000000" pitchFamily="2" charset="-78"/>
              </a:rPr>
              <a:t>الدین </a:t>
            </a:r>
            <a:r>
              <a:rPr lang="fa-IR" sz="2000" dirty="0">
                <a:cs typeface="B Traffic" panose="00000400000000000000" pitchFamily="2" charset="-78"/>
              </a:rPr>
              <a:t>اوست. </a:t>
            </a:r>
          </a:p>
          <a:p>
            <a:pPr marL="800100" lvl="1" indent="-342900" algn="r" rtl="1">
              <a:lnSpc>
                <a:spcPct val="200000"/>
              </a:lnSpc>
              <a:buFont typeface="Wingdings" panose="05000000000000000000" pitchFamily="2" charset="2"/>
              <a:buChar char="ü"/>
            </a:pPr>
            <a:r>
              <a:rPr lang="fa-IR" sz="2000" dirty="0">
                <a:solidFill>
                  <a:srgbClr val="FF0000"/>
                </a:solidFill>
                <a:cs typeface="B Traffic" panose="00000400000000000000" pitchFamily="2" charset="-78"/>
              </a:rPr>
              <a:t>اهمیت مدیریت احساسات و برنامه ریزی قبل از بحران توسط </a:t>
            </a:r>
            <a:r>
              <a:rPr lang="ar-SA" sz="2000" dirty="0">
                <a:solidFill>
                  <a:srgbClr val="FF0000"/>
                </a:solidFill>
                <a:cs typeface="B Traffic" panose="00000400000000000000" pitchFamily="2" charset="-78"/>
              </a:rPr>
              <a:t>والد</a:t>
            </a:r>
            <a:r>
              <a:rPr lang="fa-IR" sz="2000" dirty="0">
                <a:solidFill>
                  <a:srgbClr val="FF0000"/>
                </a:solidFill>
                <a:cs typeface="B Traffic" panose="00000400000000000000" pitchFamily="2" charset="-78"/>
              </a:rPr>
              <a:t>ین)</a:t>
            </a:r>
          </a:p>
          <a:p>
            <a:pPr marL="800100" lvl="1" indent="-342900" algn="just" rtl="1">
              <a:lnSpc>
                <a:spcPct val="200000"/>
              </a:lnSpc>
              <a:buFont typeface="Wingdings" panose="05000000000000000000" pitchFamily="2" charset="2"/>
              <a:buChar char="ü"/>
            </a:pPr>
            <a:r>
              <a:rPr lang="ar-SA" sz="2000" dirty="0">
                <a:solidFill>
                  <a:srgbClr val="FF0000"/>
                </a:solidFill>
                <a:cs typeface="B Traffic" panose="00000400000000000000" pitchFamily="2" charset="-78"/>
              </a:rPr>
              <a:t>ایجاد اعتماد به نفس در کودک </a:t>
            </a:r>
            <a:r>
              <a:rPr lang="fa-IR" sz="2000" dirty="0">
                <a:solidFill>
                  <a:srgbClr val="FF0000"/>
                </a:solidFill>
                <a:cs typeface="B Traffic" panose="00000400000000000000" pitchFamily="2" charset="-78"/>
              </a:rPr>
              <a:t>توسط مشارکت دادن او </a:t>
            </a:r>
            <a:r>
              <a:rPr lang="ar-SA" sz="2000" dirty="0">
                <a:solidFill>
                  <a:srgbClr val="FF0000"/>
                </a:solidFill>
                <a:cs typeface="B Traffic" panose="00000400000000000000" pitchFamily="2" charset="-78"/>
              </a:rPr>
              <a:t>در روند تدوین برنامه و آمادگی</a:t>
            </a:r>
            <a:r>
              <a:rPr lang="fa-IR" sz="2000" dirty="0">
                <a:solidFill>
                  <a:srgbClr val="FF0000"/>
                </a:solidFill>
                <a:cs typeface="B Traffic" panose="00000400000000000000" pitchFamily="2" charset="-78"/>
              </a:rPr>
              <a:t> برابر حادثه</a:t>
            </a:r>
            <a:endParaRPr lang="en-US" sz="2000" dirty="0">
              <a:solidFill>
                <a:srgbClr val="FF0000"/>
              </a:solidFill>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2409346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267" y="1463590"/>
            <a:ext cx="9785444" cy="1938992"/>
          </a:xfrm>
          <a:prstGeom prst="rect">
            <a:avLst/>
          </a:prstGeom>
        </p:spPr>
        <p:txBody>
          <a:bodyPr wrap="square">
            <a:spAutoFit/>
          </a:bodyPr>
          <a:lstStyle/>
          <a:p>
            <a:pPr algn="just" rtl="1"/>
            <a:r>
              <a:rPr lang="ar-SA" sz="2400" b="1" dirty="0">
                <a:cs typeface="B Traffic" panose="00000400000000000000" pitchFamily="2" charset="-78"/>
              </a:rPr>
              <a:t>واکنش کودکان در برابر حادثه با توجه به سن</a:t>
            </a:r>
            <a:endParaRPr lang="en-US" sz="2400" dirty="0">
              <a:cs typeface="B Traffic" panose="00000400000000000000" pitchFamily="2" charset="-78"/>
            </a:endParaRPr>
          </a:p>
          <a:p>
            <a:pPr algn="just" rtl="1"/>
            <a:r>
              <a:rPr lang="ar-SA" sz="2400" b="1" dirty="0">
                <a:solidFill>
                  <a:srgbClr val="FF0000"/>
                </a:solidFill>
                <a:cs typeface="B Traffic" panose="00000400000000000000" pitchFamily="2" charset="-78"/>
              </a:rPr>
              <a:t>از تولد تا </a:t>
            </a:r>
            <a:r>
              <a:rPr lang="fa-IR" sz="2400" b="1" dirty="0">
                <a:solidFill>
                  <a:srgbClr val="FF0000"/>
                </a:solidFill>
                <a:cs typeface="B Traffic" panose="00000400000000000000" pitchFamily="2" charset="-78"/>
              </a:rPr>
              <a:t>۲</a:t>
            </a:r>
            <a:r>
              <a:rPr lang="ar-SA" sz="2400" b="1" dirty="0">
                <a:solidFill>
                  <a:srgbClr val="FF0000"/>
                </a:solidFill>
                <a:cs typeface="B Traffic" panose="00000400000000000000" pitchFamily="2" charset="-78"/>
              </a:rPr>
              <a:t> سالگی</a:t>
            </a:r>
            <a:r>
              <a:rPr lang="fa-IR" sz="2400" b="1" dirty="0">
                <a:solidFill>
                  <a:srgbClr val="FF0000"/>
                </a:solidFill>
                <a:cs typeface="B Traffic" panose="00000400000000000000" pitchFamily="2" charset="-78"/>
              </a:rPr>
              <a:t>:</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fa-IR" sz="2400" dirty="0">
                <a:cs typeface="B Traffic" panose="00000400000000000000" pitchFamily="2" charset="-78"/>
              </a:rPr>
              <a:t>کودک</a:t>
            </a:r>
            <a:r>
              <a:rPr lang="ar-SA" sz="2400" dirty="0">
                <a:cs typeface="B Traffic" panose="00000400000000000000" pitchFamily="2" charset="-78"/>
              </a:rPr>
              <a:t> قادر به شرح ماجرا و بیان احساسات خود نیست. </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fa-IR" sz="2400" dirty="0">
                <a:cs typeface="B Traffic" panose="00000400000000000000" pitchFamily="2" charset="-78"/>
              </a:rPr>
              <a:t>شیرخواران ممکن است </a:t>
            </a:r>
            <a:r>
              <a:rPr lang="ar-SA" sz="2400" dirty="0">
                <a:cs typeface="B Traffic" panose="00000400000000000000" pitchFamily="2" charset="-78"/>
              </a:rPr>
              <a:t>بی قرار</a:t>
            </a:r>
            <a:r>
              <a:rPr lang="fa-IR" sz="2400" dirty="0">
                <a:cs typeface="B Traffic" panose="00000400000000000000" pitchFamily="2" charset="-78"/>
              </a:rPr>
              <a:t> باشند</a:t>
            </a:r>
            <a:r>
              <a:rPr lang="ar-SA" sz="2400" dirty="0">
                <a:cs typeface="B Traffic" panose="00000400000000000000" pitchFamily="2" charset="-78"/>
              </a:rPr>
              <a:t>‌، بیش از </a:t>
            </a:r>
            <a:r>
              <a:rPr lang="fa-IR" sz="2400" dirty="0">
                <a:cs typeface="B Traffic" panose="00000400000000000000" pitchFamily="2" charset="-78"/>
              </a:rPr>
              <a:t>حد</a:t>
            </a:r>
            <a:r>
              <a:rPr lang="ar-SA" sz="2400" dirty="0">
                <a:cs typeface="B Traffic" panose="00000400000000000000" pitchFamily="2" charset="-78"/>
              </a:rPr>
              <a:t> گریه کنند و </a:t>
            </a:r>
            <a:r>
              <a:rPr lang="fa-IR" sz="2400" dirty="0">
                <a:cs typeface="B Traffic" panose="00000400000000000000" pitchFamily="2" charset="-78"/>
              </a:rPr>
              <a:t>یا دوست داشته باشند </a:t>
            </a:r>
            <a:r>
              <a:rPr lang="ar-SA" sz="2400" dirty="0">
                <a:cs typeface="B Traffic" panose="00000400000000000000" pitchFamily="2" charset="-78"/>
              </a:rPr>
              <a:t>مدام در آغوش گرفته شوند.</a:t>
            </a:r>
            <a:r>
              <a:rPr lang="fa-IR" sz="2400" dirty="0">
                <a:cs typeface="B Traffic" panose="00000400000000000000" pitchFamily="2" charset="-78"/>
              </a:rPr>
              <a:t> </a:t>
            </a:r>
            <a:r>
              <a:rPr lang="ar-SA" sz="2400" dirty="0">
                <a:cs typeface="B Traffic" panose="00000400000000000000" pitchFamily="2" charset="-78"/>
              </a:rPr>
              <a:t>کودک به تدریج خاطرات ناگوار را ‌فراموش خواهد کرد</a:t>
            </a:r>
            <a:r>
              <a:rPr lang="en-US" sz="2400" dirty="0">
                <a:cs typeface="B Traffic" panose="00000400000000000000" pitchFamily="2" charset="-78"/>
              </a:rPr>
              <a:t>.</a:t>
            </a:r>
            <a:endParaRPr lang="fa-IR" sz="24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
        <p:nvSpPr>
          <p:cNvPr id="8" name="Rectangle 7"/>
          <p:cNvSpPr/>
          <p:nvPr/>
        </p:nvSpPr>
        <p:spPr>
          <a:xfrm>
            <a:off x="532267" y="3692440"/>
            <a:ext cx="9785444" cy="2677656"/>
          </a:xfrm>
          <a:prstGeom prst="rect">
            <a:avLst/>
          </a:prstGeom>
        </p:spPr>
        <p:txBody>
          <a:bodyPr wrap="square">
            <a:spAutoFit/>
          </a:bodyPr>
          <a:lstStyle/>
          <a:p>
            <a:pPr algn="just" rtl="1"/>
            <a:r>
              <a:rPr lang="ar-SA" sz="2400" b="1" dirty="0">
                <a:solidFill>
                  <a:srgbClr val="FF0000"/>
                </a:solidFill>
                <a:cs typeface="B Traffic" panose="00000400000000000000" pitchFamily="2" charset="-78"/>
              </a:rPr>
              <a:t>از </a:t>
            </a:r>
            <a:r>
              <a:rPr lang="fa-IR" sz="2400" b="1" dirty="0">
                <a:solidFill>
                  <a:srgbClr val="FF0000"/>
                </a:solidFill>
                <a:cs typeface="B Traffic" panose="00000400000000000000" pitchFamily="2" charset="-78"/>
              </a:rPr>
              <a:t>۳</a:t>
            </a:r>
            <a:r>
              <a:rPr lang="ar-SA" sz="2400" b="1" dirty="0">
                <a:solidFill>
                  <a:srgbClr val="FF0000"/>
                </a:solidFill>
                <a:cs typeface="B Traffic" panose="00000400000000000000" pitchFamily="2" charset="-78"/>
              </a:rPr>
              <a:t> تا </a:t>
            </a:r>
            <a:r>
              <a:rPr lang="fa-IR" sz="2400" b="1" dirty="0">
                <a:solidFill>
                  <a:srgbClr val="FF0000"/>
                </a:solidFill>
                <a:cs typeface="B Traffic" panose="00000400000000000000" pitchFamily="2" charset="-78"/>
              </a:rPr>
              <a:t>۶</a:t>
            </a:r>
            <a:r>
              <a:rPr lang="ar-SA" sz="2400" b="1" dirty="0">
                <a:solidFill>
                  <a:srgbClr val="FF0000"/>
                </a:solidFill>
                <a:cs typeface="B Traffic" panose="00000400000000000000" pitchFamily="2" charset="-78"/>
              </a:rPr>
              <a:t> سالگی (‌پیش دبستانی</a:t>
            </a:r>
            <a:r>
              <a:rPr lang="ar-SA" sz="2400" b="1" dirty="0">
                <a:cs typeface="B Traffic" panose="00000400000000000000" pitchFamily="2" charset="-78"/>
              </a:rPr>
              <a:t>‌</a:t>
            </a:r>
            <a:r>
              <a:rPr lang="ar-SA" sz="2400" b="1" dirty="0">
                <a:solidFill>
                  <a:srgbClr val="FF0000"/>
                </a:solidFill>
                <a:cs typeface="B Traffic" panose="00000400000000000000" pitchFamily="2" charset="-78"/>
              </a:rPr>
              <a:t>)</a:t>
            </a:r>
            <a:r>
              <a:rPr lang="fa-IR" sz="2400" b="1" dirty="0">
                <a:solidFill>
                  <a:srgbClr val="FF0000"/>
                </a:solidFill>
                <a:cs typeface="B Traffic" panose="00000400000000000000" pitchFamily="2" charset="-78"/>
              </a:rPr>
              <a:t>:</a:t>
            </a:r>
          </a:p>
          <a:p>
            <a:pPr marL="342900" indent="-342900" algn="just" rtl="1">
              <a:buFont typeface="Wingdings" panose="05000000000000000000" pitchFamily="2" charset="2"/>
              <a:buChar char="ü"/>
            </a:pPr>
            <a:r>
              <a:rPr lang="ar-SA" sz="2400" dirty="0">
                <a:cs typeface="B Traffic" panose="00000400000000000000" pitchFamily="2" charset="-78"/>
              </a:rPr>
              <a:t>احساس ناامیدی و ناتوانی</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ar-SA" sz="2400" dirty="0">
                <a:cs typeface="B Traffic" panose="00000400000000000000" pitchFamily="2" charset="-78"/>
              </a:rPr>
              <a:t>احساس ترس شدید و ناامنی</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ar-SA" sz="2400" dirty="0">
                <a:cs typeface="B Traffic" panose="00000400000000000000" pitchFamily="2" charset="-78"/>
              </a:rPr>
              <a:t>دوست </a:t>
            </a:r>
            <a:r>
              <a:rPr lang="fa-IR" sz="2400" dirty="0">
                <a:cs typeface="B Traffic" panose="00000400000000000000" pitchFamily="2" charset="-78"/>
              </a:rPr>
              <a:t>ن</a:t>
            </a:r>
            <a:r>
              <a:rPr lang="ar-SA" sz="2400" dirty="0">
                <a:cs typeface="B Traffic" panose="00000400000000000000" pitchFamily="2" charset="-78"/>
              </a:rPr>
              <a:t>دارند که از والدین و مراقبین خود جدا شوند. </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ar-SA" sz="2400" dirty="0">
                <a:cs typeface="B Traffic" panose="00000400000000000000" pitchFamily="2" charset="-78"/>
              </a:rPr>
              <a:t>قادر به درک مفهوم فقدان دائمی نبوده و ممکن است تصور کنند</a:t>
            </a:r>
            <a:endParaRPr lang="en-US" sz="2400" dirty="0">
              <a:cs typeface="B Traffic" panose="00000400000000000000" pitchFamily="2" charset="-78"/>
            </a:endParaRPr>
          </a:p>
          <a:p>
            <a:pPr algn="just" rtl="1"/>
            <a:r>
              <a:rPr lang="en-US" sz="2400" dirty="0">
                <a:cs typeface="B Traffic" panose="00000400000000000000" pitchFamily="2" charset="-78"/>
              </a:rPr>
              <a:t>    </a:t>
            </a:r>
            <a:r>
              <a:rPr lang="ar-SA" sz="2400" dirty="0">
                <a:cs typeface="B Traffic" panose="00000400000000000000" pitchFamily="2" charset="-78"/>
              </a:rPr>
              <a:t> که عواقب ناشی از حادثه، برگشت‌پذیر یا موقت هستند. </a:t>
            </a:r>
            <a:endParaRPr lang="fa-IR" sz="2400" dirty="0">
              <a:cs typeface="B Traffic" panose="00000400000000000000" pitchFamily="2" charset="-78"/>
            </a:endParaRPr>
          </a:p>
          <a:p>
            <a:pPr marL="342900" indent="-342900" algn="just" rtl="1">
              <a:buFont typeface="Wingdings" panose="05000000000000000000" pitchFamily="2" charset="2"/>
              <a:buChar char="ü"/>
            </a:pPr>
            <a:r>
              <a:rPr lang="ar-SA" sz="2400" dirty="0">
                <a:cs typeface="B Traffic" panose="00000400000000000000" pitchFamily="2" charset="-78"/>
              </a:rPr>
              <a:t>چندین هفته بعد از واقعه‌، بازی‌های کودکان یادآور مکرر حادثه است</a:t>
            </a:r>
            <a:r>
              <a:rPr lang="en-US" sz="2400" dirty="0">
                <a:cs typeface="B Traffic" panose="00000400000000000000" pitchFamily="2" charset="-78"/>
              </a:rPr>
              <a:t>.</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2267" y="3404739"/>
            <a:ext cx="2468108" cy="2883199"/>
          </a:xfrm>
          <a:prstGeom prst="rect">
            <a:avLst/>
          </a:prstGeom>
        </p:spPr>
      </p:pic>
    </p:spTree>
    <p:extLst>
      <p:ext uri="{BB962C8B-B14F-4D97-AF65-F5344CB8AC3E}">
        <p14:creationId xmlns:p14="http://schemas.microsoft.com/office/powerpoint/2010/main" val="883287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082" y="1427706"/>
            <a:ext cx="9826388" cy="2831544"/>
          </a:xfrm>
          <a:prstGeom prst="rect">
            <a:avLst/>
          </a:prstGeom>
        </p:spPr>
        <p:txBody>
          <a:bodyPr wrap="square">
            <a:spAutoFit/>
          </a:bodyPr>
          <a:lstStyle/>
          <a:p>
            <a:pPr algn="just" rtl="1"/>
            <a:r>
              <a:rPr lang="fa-IR" sz="2400" b="1" dirty="0">
                <a:solidFill>
                  <a:srgbClr val="FF0000"/>
                </a:solidFill>
                <a:cs typeface="B Traffic" panose="00000400000000000000" pitchFamily="2" charset="-78"/>
              </a:rPr>
              <a:t>۷ </a:t>
            </a:r>
            <a:r>
              <a:rPr lang="ar-SA" sz="2400" b="1" dirty="0">
                <a:solidFill>
                  <a:srgbClr val="FF0000"/>
                </a:solidFill>
                <a:cs typeface="B Traffic" panose="00000400000000000000" pitchFamily="2" charset="-78"/>
              </a:rPr>
              <a:t>تا </a:t>
            </a:r>
            <a:r>
              <a:rPr lang="fa-IR" sz="2400" b="1" dirty="0">
                <a:solidFill>
                  <a:srgbClr val="FF0000"/>
                </a:solidFill>
                <a:cs typeface="B Traffic" panose="00000400000000000000" pitchFamily="2" charset="-78"/>
              </a:rPr>
              <a:t>۱۰</a:t>
            </a:r>
            <a:r>
              <a:rPr lang="ar-SA" sz="2400" b="1" dirty="0">
                <a:solidFill>
                  <a:srgbClr val="FF0000"/>
                </a:solidFill>
                <a:cs typeface="B Traffic" panose="00000400000000000000" pitchFamily="2" charset="-78"/>
              </a:rPr>
              <a:t> سالگی (‌سن مدرسه)</a:t>
            </a:r>
            <a:r>
              <a:rPr lang="fa-IR" sz="2400" b="1" dirty="0">
                <a:solidFill>
                  <a:srgbClr val="FF0000"/>
                </a:solidFill>
                <a:cs typeface="B Traffic" panose="00000400000000000000" pitchFamily="2" charset="-78"/>
              </a:rPr>
              <a:t>:</a:t>
            </a:r>
          </a:p>
          <a:p>
            <a:pPr marL="342900" indent="-342900" algn="just" rtl="1">
              <a:buFont typeface="Wingdings" panose="05000000000000000000" pitchFamily="2" charset="2"/>
              <a:buChar char="ü"/>
            </a:pPr>
            <a:r>
              <a:rPr lang="ar-SA" sz="2200" dirty="0">
                <a:cs typeface="B Traffic" panose="00000400000000000000" pitchFamily="2" charset="-78"/>
              </a:rPr>
              <a:t>توان درک مفهوم فقدان دائمی را دارند. </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برخی از این </a:t>
            </a:r>
            <a:r>
              <a:rPr lang="fa-IR" sz="2200" dirty="0">
                <a:cs typeface="B Traffic" panose="00000400000000000000" pitchFamily="2" charset="-78"/>
              </a:rPr>
              <a:t>گروه</a:t>
            </a:r>
            <a:r>
              <a:rPr lang="ar-SA" sz="2200" dirty="0">
                <a:cs typeface="B Traffic" panose="00000400000000000000" pitchFamily="2" charset="-78"/>
              </a:rPr>
              <a:t> خود را با جزئیات حادثه درگیر کرده و مدام راجع به آن گفتگو می‌کنند. </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این درگیری موجب </a:t>
            </a:r>
            <a:r>
              <a:rPr lang="ar-SA" sz="2200" dirty="0">
                <a:solidFill>
                  <a:srgbClr val="7030A0"/>
                </a:solidFill>
                <a:cs typeface="B Traffic" panose="00000400000000000000" pitchFamily="2" charset="-78"/>
              </a:rPr>
              <a:t>اختلال در تمرکز حواس </a:t>
            </a:r>
            <a:r>
              <a:rPr lang="ar-SA" sz="2200" dirty="0">
                <a:cs typeface="B Traffic" panose="00000400000000000000" pitchFamily="2" charset="-78"/>
              </a:rPr>
              <a:t>و </a:t>
            </a:r>
            <a:r>
              <a:rPr lang="ar-SA" sz="2200" dirty="0">
                <a:solidFill>
                  <a:srgbClr val="7030A0"/>
                </a:solidFill>
                <a:cs typeface="B Traffic" panose="00000400000000000000" pitchFamily="2" charset="-78"/>
              </a:rPr>
              <a:t>افت تحصیلی </a:t>
            </a:r>
            <a:r>
              <a:rPr lang="ar-SA" sz="2200" dirty="0">
                <a:cs typeface="B Traffic" panose="00000400000000000000" pitchFamily="2" charset="-78"/>
              </a:rPr>
              <a:t>خواهد شد.</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مجموعه </a:t>
            </a:r>
            <a:r>
              <a:rPr lang="fa-IR" sz="2200" dirty="0">
                <a:cs typeface="B Traffic" panose="00000400000000000000" pitchFamily="2" charset="-78"/>
              </a:rPr>
              <a:t>ای </a:t>
            </a:r>
            <a:r>
              <a:rPr lang="ar-SA" sz="2200" dirty="0">
                <a:cs typeface="B Traffic" panose="00000400000000000000" pitchFamily="2" charset="-78"/>
              </a:rPr>
              <a:t>از واکنش‌ها</a:t>
            </a:r>
            <a:r>
              <a:rPr lang="fa-IR" sz="2200" dirty="0">
                <a:cs typeface="B Traffic" panose="00000400000000000000" pitchFamily="2" charset="-78"/>
              </a:rPr>
              <a:t>ی زیر ممکن است بروز کند:</a:t>
            </a:r>
          </a:p>
          <a:p>
            <a:pPr lvl="1" algn="just" rtl="1"/>
            <a:r>
              <a:rPr lang="fa-IR" sz="2200" dirty="0">
                <a:solidFill>
                  <a:srgbClr val="7030A0"/>
                </a:solidFill>
                <a:cs typeface="B Traffic" panose="00000400000000000000" pitchFamily="2" charset="-78"/>
              </a:rPr>
              <a:t>- </a:t>
            </a:r>
            <a:r>
              <a:rPr lang="ar-SA" sz="2200" dirty="0">
                <a:solidFill>
                  <a:srgbClr val="7030A0"/>
                </a:solidFill>
                <a:cs typeface="B Traffic" panose="00000400000000000000" pitchFamily="2" charset="-78"/>
              </a:rPr>
              <a:t>غم و اندوه‌</a:t>
            </a:r>
            <a:r>
              <a:rPr lang="fa-IR" sz="2200" dirty="0">
                <a:solidFill>
                  <a:srgbClr val="7030A0"/>
                </a:solidFill>
                <a:cs typeface="B Traffic" panose="00000400000000000000" pitchFamily="2" charset="-78"/>
              </a:rPr>
              <a:t>  	     -</a:t>
            </a:r>
            <a:r>
              <a:rPr lang="ar-SA" sz="2200" dirty="0">
                <a:solidFill>
                  <a:srgbClr val="7030A0"/>
                </a:solidFill>
                <a:cs typeface="B Traffic" panose="00000400000000000000" pitchFamily="2" charset="-78"/>
              </a:rPr>
              <a:t>ترس فراگیر یا ترس اختصاصی در مورد وقوع مجدد حادثه</a:t>
            </a:r>
            <a:endParaRPr lang="fa-IR" sz="2200" dirty="0">
              <a:solidFill>
                <a:srgbClr val="7030A0"/>
              </a:solidFill>
              <a:cs typeface="B Traffic" panose="00000400000000000000" pitchFamily="2" charset="-78"/>
            </a:endParaRPr>
          </a:p>
          <a:p>
            <a:pPr lvl="1" algn="just" rtl="1"/>
            <a:r>
              <a:rPr lang="fa-IR" sz="2200" dirty="0">
                <a:solidFill>
                  <a:srgbClr val="7030A0"/>
                </a:solidFill>
                <a:cs typeface="B Traffic" panose="00000400000000000000" pitchFamily="2" charset="-78"/>
              </a:rPr>
              <a:t>-</a:t>
            </a:r>
            <a:r>
              <a:rPr lang="ar-SA" sz="2200" dirty="0">
                <a:solidFill>
                  <a:srgbClr val="7030A0"/>
                </a:solidFill>
                <a:cs typeface="B Traffic" panose="00000400000000000000" pitchFamily="2" charset="-78"/>
              </a:rPr>
              <a:t> احساس گناه در مورد اقداماتی که انجام داده‌اند و اقداماتی حین حادثه‌ انجام </a:t>
            </a:r>
            <a:r>
              <a:rPr lang="fa-IR" sz="2200" dirty="0">
                <a:solidFill>
                  <a:srgbClr val="7030A0"/>
                </a:solidFill>
                <a:cs typeface="B Traffic" panose="00000400000000000000" pitchFamily="2" charset="-78"/>
              </a:rPr>
              <a:t>نداده اند</a:t>
            </a:r>
          </a:p>
          <a:p>
            <a:pPr lvl="1" algn="just" rtl="1"/>
            <a:r>
              <a:rPr lang="fa-IR" sz="2200" dirty="0">
                <a:solidFill>
                  <a:srgbClr val="7030A0"/>
                </a:solidFill>
                <a:cs typeface="B Traffic" panose="00000400000000000000" pitchFamily="2" charset="-78"/>
              </a:rPr>
              <a:t>- </a:t>
            </a:r>
            <a:r>
              <a:rPr lang="ar-SA" sz="2200" dirty="0">
                <a:solidFill>
                  <a:srgbClr val="7030A0"/>
                </a:solidFill>
                <a:cs typeface="B Traffic" panose="00000400000000000000" pitchFamily="2" charset="-78"/>
              </a:rPr>
              <a:t>خشم در مورد عدم جلوگیری از حادثه</a:t>
            </a:r>
            <a:endParaRPr lang="en-US" sz="2200" dirty="0">
              <a:solidFill>
                <a:srgbClr val="7030A0"/>
              </a:solidFill>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 و نوجوانان</a:t>
            </a:r>
            <a:endParaRPr lang="en-US" sz="2400" dirty="0">
              <a:solidFill>
                <a:schemeClr val="bg1"/>
              </a:solidFill>
              <a:cs typeface="B Titr" panose="00000700000000000000" pitchFamily="2" charset="-78"/>
            </a:endParaRPr>
          </a:p>
        </p:txBody>
      </p:sp>
      <p:sp>
        <p:nvSpPr>
          <p:cNvPr id="8" name="Rectangle 7"/>
          <p:cNvSpPr/>
          <p:nvPr/>
        </p:nvSpPr>
        <p:spPr>
          <a:xfrm>
            <a:off x="423082" y="4323306"/>
            <a:ext cx="9826388" cy="2154436"/>
          </a:xfrm>
          <a:prstGeom prst="rect">
            <a:avLst/>
          </a:prstGeom>
        </p:spPr>
        <p:txBody>
          <a:bodyPr wrap="square">
            <a:spAutoFit/>
          </a:bodyPr>
          <a:lstStyle/>
          <a:p>
            <a:pPr algn="just" rtl="1"/>
            <a:r>
              <a:rPr lang="fa-IR" sz="2400" b="1" dirty="0">
                <a:solidFill>
                  <a:srgbClr val="FF0000"/>
                </a:solidFill>
                <a:cs typeface="B Traffic" panose="00000400000000000000" pitchFamily="2" charset="-78"/>
              </a:rPr>
              <a:t>۱۱</a:t>
            </a:r>
            <a:r>
              <a:rPr lang="ar-SA" sz="2400" b="1" dirty="0">
                <a:solidFill>
                  <a:srgbClr val="FF0000"/>
                </a:solidFill>
                <a:cs typeface="B Traffic" panose="00000400000000000000" pitchFamily="2" charset="-78"/>
              </a:rPr>
              <a:t>تا </a:t>
            </a:r>
            <a:r>
              <a:rPr lang="fa-IR" sz="2400" b="1" dirty="0">
                <a:solidFill>
                  <a:srgbClr val="FF0000"/>
                </a:solidFill>
                <a:cs typeface="B Traffic" panose="00000400000000000000" pitchFamily="2" charset="-78"/>
              </a:rPr>
              <a:t>۱۸</a:t>
            </a:r>
            <a:r>
              <a:rPr lang="ar-SA" sz="2400" b="1" dirty="0">
                <a:solidFill>
                  <a:srgbClr val="FF0000"/>
                </a:solidFill>
                <a:cs typeface="B Traffic" panose="00000400000000000000" pitchFamily="2" charset="-78"/>
              </a:rPr>
              <a:t> سالگی (‌نوجوانی و جوانی)</a:t>
            </a:r>
            <a:r>
              <a:rPr lang="fa-IR" sz="2400" b="1" dirty="0">
                <a:solidFill>
                  <a:srgbClr val="FF0000"/>
                </a:solidFill>
                <a:cs typeface="B Traffic" panose="00000400000000000000" pitchFamily="2" charset="-78"/>
              </a:rPr>
              <a:t>:</a:t>
            </a:r>
          </a:p>
          <a:p>
            <a:pPr marL="342900" indent="-342900" algn="just" rtl="1">
              <a:buFont typeface="Wingdings" panose="05000000000000000000" pitchFamily="2" charset="2"/>
              <a:buChar char="ü"/>
            </a:pPr>
            <a:r>
              <a:rPr lang="fa-IR" sz="2200" dirty="0">
                <a:cs typeface="B Traffic" panose="00000400000000000000" pitchFamily="2" charset="-78"/>
              </a:rPr>
              <a:t>د</a:t>
            </a:r>
            <a:r>
              <a:rPr lang="ar-SA" sz="2200" dirty="0">
                <a:cs typeface="B Traffic" panose="00000400000000000000" pitchFamily="2" charset="-78"/>
              </a:rPr>
              <a:t>رک عمیق‌تری از حادثه </a:t>
            </a:r>
            <a:r>
              <a:rPr lang="fa-IR" sz="2200" dirty="0">
                <a:cs typeface="B Traffic" panose="00000400000000000000" pitchFamily="2" charset="-78"/>
              </a:rPr>
              <a:t>دارند و </a:t>
            </a:r>
            <a:r>
              <a:rPr lang="ar-SA" sz="2200" dirty="0">
                <a:cs typeface="B Traffic" panose="00000400000000000000" pitchFamily="2" charset="-78"/>
              </a:rPr>
              <a:t>واکنش</a:t>
            </a:r>
            <a:r>
              <a:rPr lang="fa-IR" sz="2200" dirty="0">
                <a:cs typeface="B Traffic" panose="00000400000000000000" pitchFamily="2" charset="-78"/>
              </a:rPr>
              <a:t> بیشتر شبیه ب</a:t>
            </a:r>
            <a:r>
              <a:rPr lang="ar-SA" sz="2200" dirty="0">
                <a:cs typeface="B Traffic" panose="00000400000000000000" pitchFamily="2" charset="-78"/>
              </a:rPr>
              <a:t>زرگسالان </a:t>
            </a:r>
            <a:r>
              <a:rPr lang="fa-IR" sz="2200" dirty="0">
                <a:cs typeface="B Traffic" panose="00000400000000000000" pitchFamily="2" charset="-78"/>
              </a:rPr>
              <a:t>است.</a:t>
            </a:r>
          </a:p>
          <a:p>
            <a:pPr marL="342900" indent="-342900" algn="just" rtl="1">
              <a:buFont typeface="Wingdings" panose="05000000000000000000" pitchFamily="2" charset="2"/>
              <a:buChar char="ü"/>
            </a:pPr>
            <a:r>
              <a:rPr lang="fa-IR" sz="2200" dirty="0">
                <a:cs typeface="B Traffic" panose="00000400000000000000" pitchFamily="2" charset="-78"/>
              </a:rPr>
              <a:t>ممکن است </a:t>
            </a:r>
            <a:r>
              <a:rPr lang="ar-SA" sz="2200" dirty="0">
                <a:cs typeface="B Traffic" panose="00000400000000000000" pitchFamily="2" charset="-78"/>
              </a:rPr>
              <a:t>فعالیت‌های ماجراجویانه و خطرناک</a:t>
            </a:r>
            <a:r>
              <a:rPr lang="fa-IR" sz="2200" dirty="0">
                <a:cs typeface="B Traffic" panose="00000400000000000000" pitchFamily="2" charset="-78"/>
              </a:rPr>
              <a:t> انجام دهند(الکل، مواد مخدر و...)</a:t>
            </a:r>
          </a:p>
          <a:p>
            <a:pPr marL="342900" indent="-342900" algn="just" rtl="1">
              <a:buFont typeface="Wingdings" panose="05000000000000000000" pitchFamily="2" charset="2"/>
              <a:buChar char="ü"/>
            </a:pPr>
            <a:r>
              <a:rPr lang="fa-IR" sz="2200" dirty="0">
                <a:cs typeface="B Traffic" panose="00000400000000000000" pitchFamily="2" charset="-78"/>
              </a:rPr>
              <a:t>ممکن است </a:t>
            </a:r>
            <a:r>
              <a:rPr lang="ar-SA" sz="2200" dirty="0">
                <a:cs typeface="B Traffic" panose="00000400000000000000" pitchFamily="2" charset="-78"/>
              </a:rPr>
              <a:t>دچار ترس ش</a:t>
            </a:r>
            <a:r>
              <a:rPr lang="fa-IR" sz="2200" dirty="0">
                <a:cs typeface="B Traffic" panose="00000400000000000000" pitchFamily="2" charset="-78"/>
              </a:rPr>
              <a:t>وند و </a:t>
            </a:r>
            <a:r>
              <a:rPr lang="ar-SA" sz="2200" dirty="0">
                <a:cs typeface="B Traffic" panose="00000400000000000000" pitchFamily="2" charset="-78"/>
              </a:rPr>
              <a:t>فعالیت‌</a:t>
            </a:r>
            <a:r>
              <a:rPr lang="fa-IR" sz="2200" dirty="0">
                <a:cs typeface="B Traffic" panose="00000400000000000000" pitchFamily="2" charset="-78"/>
              </a:rPr>
              <a:t> </a:t>
            </a:r>
            <a:r>
              <a:rPr lang="ar-SA" sz="2200" dirty="0">
                <a:cs typeface="B Traffic" panose="00000400000000000000" pitchFamily="2" charset="-78"/>
              </a:rPr>
              <a:t>های خود را محدود ‌کنند.</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در ذهن </a:t>
            </a:r>
            <a:r>
              <a:rPr lang="fa-IR" sz="2200" dirty="0">
                <a:cs typeface="B Traffic" panose="00000400000000000000" pitchFamily="2" charset="-78"/>
              </a:rPr>
              <a:t>آنها</a:t>
            </a:r>
            <a:r>
              <a:rPr lang="ar-SA" sz="2200" dirty="0">
                <a:cs typeface="B Traffic" panose="00000400000000000000" pitchFamily="2" charset="-78"/>
              </a:rPr>
              <a:t>، تصویر جهان خارج، خطرناک‌تر و ناامن‌تر خواهد شد. </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fa-IR" sz="2200" dirty="0">
                <a:cs typeface="B Traffic" panose="00000400000000000000" pitchFamily="2" charset="-78"/>
              </a:rPr>
              <a:t>این گروه </a:t>
            </a:r>
            <a:r>
              <a:rPr lang="ar-SA" sz="2200" dirty="0">
                <a:cs typeface="B Traffic" panose="00000400000000000000" pitchFamily="2" charset="-78"/>
              </a:rPr>
              <a:t>تحت فشار شدید احساسات ناگوار هستند ولی هنوز قادر به بیان آن نیستند</a:t>
            </a:r>
            <a:r>
              <a:rPr lang="en-US" sz="2200" dirty="0">
                <a:cs typeface="B Traffic" panose="00000400000000000000" pitchFamily="2" charset="-78"/>
              </a:rPr>
              <a:t>.</a:t>
            </a:r>
          </a:p>
        </p:txBody>
      </p:sp>
    </p:spTree>
    <p:extLst>
      <p:ext uri="{BB962C8B-B14F-4D97-AF65-F5344CB8AC3E}">
        <p14:creationId xmlns:p14="http://schemas.microsoft.com/office/powerpoint/2010/main" val="2601826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136" y="1402938"/>
            <a:ext cx="9990163" cy="3508653"/>
          </a:xfrm>
          <a:prstGeom prst="rect">
            <a:avLst/>
          </a:prstGeom>
        </p:spPr>
        <p:txBody>
          <a:bodyPr wrap="square">
            <a:spAutoFit/>
          </a:bodyPr>
          <a:lstStyle/>
          <a:p>
            <a:pPr algn="just" rtl="1"/>
            <a:r>
              <a:rPr lang="ar-SA" sz="2400" b="1" dirty="0">
                <a:cs typeface="B Traffic" panose="00000400000000000000" pitchFamily="2" charset="-78"/>
              </a:rPr>
              <a:t>توجه به نیازهای عاطفی کودکان</a:t>
            </a:r>
            <a:endParaRPr lang="en-US" sz="24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بزرگسالان باید کودک را به بیان احساسات و افکار خود در مورد حادثه تشویق کنند. </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fa-IR" sz="2200" dirty="0">
                <a:cs typeface="B Traffic" panose="00000400000000000000" pitchFamily="2" charset="-78"/>
              </a:rPr>
              <a:t>شنیدن</a:t>
            </a:r>
            <a:r>
              <a:rPr lang="ar-SA" sz="2200" dirty="0">
                <a:cs typeface="B Traffic" panose="00000400000000000000" pitchFamily="2" charset="-78"/>
              </a:rPr>
              <a:t> نگرانی‌های کودک و پاسخ به سؤالات </a:t>
            </a:r>
            <a:r>
              <a:rPr lang="fa-IR" sz="2200" dirty="0">
                <a:cs typeface="B Traffic" panose="00000400000000000000" pitchFamily="2" charset="-78"/>
              </a:rPr>
              <a:t>او؛</a:t>
            </a:r>
            <a:r>
              <a:rPr lang="ar-SA" sz="2200" dirty="0">
                <a:cs typeface="B Traffic" panose="00000400000000000000" pitchFamily="2" charset="-78"/>
              </a:rPr>
              <a:t> کج‌فهمی </a:t>
            </a:r>
            <a:r>
              <a:rPr lang="fa-IR" sz="2200" dirty="0">
                <a:cs typeface="B Traffic" panose="00000400000000000000" pitchFamily="2" charset="-78"/>
              </a:rPr>
              <a:t>وی </a:t>
            </a:r>
            <a:r>
              <a:rPr lang="ar-SA" sz="2200" dirty="0">
                <a:cs typeface="B Traffic" panose="00000400000000000000" pitchFamily="2" charset="-78"/>
              </a:rPr>
              <a:t>در مورد حوادث </a:t>
            </a:r>
            <a:r>
              <a:rPr lang="fa-IR" sz="2200" dirty="0">
                <a:cs typeface="B Traffic" panose="00000400000000000000" pitchFamily="2" charset="-78"/>
              </a:rPr>
              <a:t>را </a:t>
            </a:r>
            <a:r>
              <a:rPr lang="ar-SA" sz="2200" dirty="0">
                <a:cs typeface="B Traffic" panose="00000400000000000000" pitchFamily="2" charset="-78"/>
              </a:rPr>
              <a:t>‌پایان </a:t>
            </a:r>
            <a:r>
              <a:rPr lang="fa-IR" sz="2200" dirty="0">
                <a:cs typeface="B Traffic" panose="00000400000000000000" pitchFamily="2" charset="-78"/>
              </a:rPr>
              <a:t>می دهد</a:t>
            </a:r>
            <a:r>
              <a:rPr lang="ar-SA" sz="2200" dirty="0">
                <a:cs typeface="B Traffic" panose="00000400000000000000" pitchFamily="2" charset="-78"/>
              </a:rPr>
              <a:t>. </a:t>
            </a:r>
            <a:endParaRPr lang="en-US"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باید به آنچه که کودک بیان می‌کند گوش کرد. </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fa-IR" sz="2200" dirty="0">
                <a:cs typeface="B Traffic" panose="00000400000000000000" pitchFamily="2" charset="-78"/>
              </a:rPr>
              <a:t>به سوالات </a:t>
            </a:r>
            <a:r>
              <a:rPr lang="ar-SA" sz="2200" dirty="0">
                <a:cs typeface="B Traffic" panose="00000400000000000000" pitchFamily="2" charset="-78"/>
              </a:rPr>
              <a:t>کودک در مورد حادثه </a:t>
            </a:r>
            <a:r>
              <a:rPr lang="fa-IR" sz="2200" dirty="0">
                <a:cs typeface="B Traffic" panose="00000400000000000000" pitchFamily="2" charset="-78"/>
              </a:rPr>
              <a:t>باید ب</a:t>
            </a:r>
            <a:r>
              <a:rPr lang="ar-SA" sz="2200" dirty="0">
                <a:cs typeface="B Traffic" panose="00000400000000000000" pitchFamily="2" charset="-78"/>
              </a:rPr>
              <a:t>صورت ساده و قابل فهم </a:t>
            </a:r>
            <a:r>
              <a:rPr lang="fa-IR" sz="2200" dirty="0">
                <a:cs typeface="B Traffic" panose="00000400000000000000" pitchFamily="2" charset="-78"/>
              </a:rPr>
              <a:t>پاسخ داد</a:t>
            </a:r>
          </a:p>
          <a:p>
            <a:pPr marL="342900" indent="-342900" algn="just" rtl="1">
              <a:buFont typeface="Wingdings" panose="05000000000000000000" pitchFamily="2" charset="2"/>
              <a:buChar char="ü"/>
            </a:pPr>
            <a:r>
              <a:rPr lang="ar-SA" sz="2200" dirty="0">
                <a:cs typeface="B Traffic" panose="00000400000000000000" pitchFamily="2" charset="-78"/>
              </a:rPr>
              <a:t>برخی کودکان از دانستن اطلاعات احساس شادی می‌کنند</a:t>
            </a:r>
            <a:endParaRPr lang="fa-IR" sz="2200" dirty="0">
              <a:cs typeface="B Traffic" panose="00000400000000000000" pitchFamily="2" charset="-78"/>
            </a:endParaRPr>
          </a:p>
          <a:p>
            <a:pPr marL="342900" indent="-342900" algn="just" rtl="1">
              <a:buFont typeface="Wingdings" panose="05000000000000000000" pitchFamily="2" charset="2"/>
              <a:buChar char="ü"/>
            </a:pPr>
            <a:r>
              <a:rPr lang="fa-IR" sz="2200" dirty="0">
                <a:cs typeface="B Traffic" panose="00000400000000000000" pitchFamily="2" charset="-78"/>
              </a:rPr>
              <a:t>کدا</a:t>
            </a:r>
            <a:r>
              <a:rPr lang="ar-SA" sz="2200" dirty="0">
                <a:cs typeface="B Traffic" panose="00000400000000000000" pitchFamily="2" charset="-78"/>
              </a:rPr>
              <a:t>م اطلاعات مورد نیاز کودک است‌</a:t>
            </a:r>
            <a:r>
              <a:rPr lang="fa-IR" sz="2200" dirty="0">
                <a:cs typeface="B Traffic" panose="00000400000000000000" pitchFamily="2" charset="-78"/>
              </a:rPr>
              <a:t>؟</a:t>
            </a:r>
          </a:p>
          <a:p>
            <a:pPr marL="342900" indent="-342900" algn="just" rtl="1">
              <a:buFont typeface="Wingdings" panose="05000000000000000000" pitchFamily="2" charset="2"/>
              <a:buChar char="ü"/>
            </a:pPr>
            <a:r>
              <a:rPr lang="ar-SA" sz="2200" dirty="0">
                <a:cs typeface="B Traffic" panose="00000400000000000000" pitchFamily="2" charset="-78"/>
              </a:rPr>
              <a:t>اگر کودک در بیان احساسات خود </a:t>
            </a:r>
            <a:r>
              <a:rPr lang="fa-IR" sz="2200" dirty="0">
                <a:cs typeface="B Traffic" panose="00000400000000000000" pitchFamily="2" charset="-78"/>
              </a:rPr>
              <a:t>مشکل داشت، اجازه دهید </a:t>
            </a:r>
            <a:r>
              <a:rPr lang="ar-SA" sz="2200" dirty="0">
                <a:cs typeface="B Traffic" panose="00000400000000000000" pitchFamily="2" charset="-78"/>
              </a:rPr>
              <a:t>نقاشی بکشد یا داستان‌سرایی کند. </a:t>
            </a:r>
            <a:endParaRPr lang="fa-IR" sz="2200" dirty="0">
              <a:cs typeface="B Traffic" panose="00000400000000000000" pitchFamily="2" charset="-78"/>
            </a:endParaRPr>
          </a:p>
          <a:p>
            <a:pPr algn="just" rtl="1"/>
            <a:endParaRPr lang="fa-IR" sz="2200" dirty="0">
              <a:cs typeface="B Traffic" panose="00000400000000000000" pitchFamily="2" charset="-78"/>
            </a:endParaRPr>
          </a:p>
          <a:p>
            <a:pPr marL="342900" indent="-342900" algn="just" rtl="1">
              <a:buFont typeface="Wingdings" panose="05000000000000000000" pitchFamily="2" charset="2"/>
              <a:buChar char="ü"/>
            </a:pPr>
            <a:r>
              <a:rPr lang="ar-SA" sz="2200" dirty="0">
                <a:cs typeface="B Traffic" panose="00000400000000000000" pitchFamily="2" charset="-78"/>
              </a:rPr>
              <a:t>کودکان از موارد زیر واهمه دارند</a:t>
            </a:r>
            <a:r>
              <a:rPr lang="en-US" sz="2200" dirty="0">
                <a:cs typeface="B Traffic" panose="00000400000000000000" pitchFamily="2" charset="-78"/>
              </a:rPr>
              <a:t>:</a:t>
            </a: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
        <p:nvSpPr>
          <p:cNvPr id="2" name="Rectangle 1"/>
          <p:cNvSpPr/>
          <p:nvPr/>
        </p:nvSpPr>
        <p:spPr>
          <a:xfrm>
            <a:off x="1266826" y="5001090"/>
            <a:ext cx="8115299"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a:spAutoFit/>
          </a:bodyPr>
          <a:lstStyle/>
          <a:p>
            <a:pPr marL="342900" lvl="0" indent="-342900" algn="just" rtl="1">
              <a:buFont typeface="Wingdings" panose="05000000000000000000" pitchFamily="2" charset="2"/>
              <a:buChar char="ü"/>
            </a:pPr>
            <a:r>
              <a:rPr lang="ar-SA" sz="2400" dirty="0">
                <a:solidFill>
                  <a:srgbClr val="FF0000"/>
                </a:solidFill>
                <a:cs typeface="B Traffic" panose="00000400000000000000" pitchFamily="2" charset="-78"/>
              </a:rPr>
              <a:t>حادثه مجدداً اتفاق خواهد افتاد</a:t>
            </a:r>
            <a:r>
              <a:rPr lang="en-US" sz="2400" dirty="0">
                <a:solidFill>
                  <a:srgbClr val="FF0000"/>
                </a:solidFill>
                <a:cs typeface="B Traffic" panose="00000400000000000000" pitchFamily="2" charset="-78"/>
              </a:rPr>
              <a:t>.</a:t>
            </a:r>
          </a:p>
          <a:p>
            <a:pPr marL="342900" lvl="0" indent="-342900" algn="just" rtl="1">
              <a:buFont typeface="Wingdings" panose="05000000000000000000" pitchFamily="2" charset="2"/>
              <a:buChar char="ü"/>
            </a:pPr>
            <a:r>
              <a:rPr lang="ar-SA" sz="2400" dirty="0">
                <a:solidFill>
                  <a:srgbClr val="FF0000"/>
                </a:solidFill>
                <a:cs typeface="B Traffic" panose="00000400000000000000" pitchFamily="2" charset="-78"/>
              </a:rPr>
              <a:t>فردی از نزدیکان یا افراد خانواده کشته خواهد شد</a:t>
            </a:r>
            <a:r>
              <a:rPr lang="en-US" sz="2400" dirty="0">
                <a:solidFill>
                  <a:srgbClr val="FF0000"/>
                </a:solidFill>
                <a:cs typeface="B Traffic" panose="00000400000000000000" pitchFamily="2" charset="-78"/>
              </a:rPr>
              <a:t>.</a:t>
            </a:r>
          </a:p>
          <a:p>
            <a:pPr marL="342900" lvl="0" indent="-342900" algn="just" rtl="1">
              <a:buFont typeface="Wingdings" panose="05000000000000000000" pitchFamily="2" charset="2"/>
              <a:buChar char="ü"/>
            </a:pPr>
            <a:r>
              <a:rPr lang="ar-SA" sz="2400" dirty="0">
                <a:solidFill>
                  <a:srgbClr val="FF0000"/>
                </a:solidFill>
                <a:cs typeface="B Traffic" panose="00000400000000000000" pitchFamily="2" charset="-78"/>
              </a:rPr>
              <a:t>آن‌ها به تنهایی و جدایی از خانواده دچار خواهند شد</a:t>
            </a:r>
            <a:r>
              <a:rPr lang="en-US" sz="2400" dirty="0">
                <a:solidFill>
                  <a:srgbClr val="FF0000"/>
                </a:solidFill>
                <a:cs typeface="B Traffic" panose="00000400000000000000" pitchFamily="2" charset="-78"/>
              </a:rPr>
              <a:t>.</a:t>
            </a:r>
          </a:p>
        </p:txBody>
      </p:sp>
    </p:spTree>
    <p:extLst>
      <p:ext uri="{BB962C8B-B14F-4D97-AF65-F5344CB8AC3E}">
        <p14:creationId xmlns:p14="http://schemas.microsoft.com/office/powerpoint/2010/main" val="9033251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857" y="1534866"/>
            <a:ext cx="9785443" cy="2862322"/>
          </a:xfrm>
          <a:prstGeom prst="rect">
            <a:avLst/>
          </a:prstGeom>
        </p:spPr>
        <p:txBody>
          <a:bodyPr wrap="square">
            <a:spAutoFit/>
          </a:bodyPr>
          <a:lstStyle/>
          <a:p>
            <a:pPr algn="just" rtl="1"/>
            <a:r>
              <a:rPr lang="ar-SA" sz="2000" b="1" dirty="0">
                <a:cs typeface="B Traffic" panose="00000400000000000000" pitchFamily="2" charset="-78"/>
              </a:rPr>
              <a:t>ایجاد اطمینان خاطر به کودکان بعد از حادثه ناگوار</a:t>
            </a:r>
            <a:r>
              <a:rPr lang="en-US" sz="2000" b="1" dirty="0">
                <a:cs typeface="B Traffic" panose="00000400000000000000" pitchFamily="2" charset="-78"/>
              </a:rPr>
              <a:t>     </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ar-SA" sz="2000" dirty="0">
                <a:cs typeface="B Traffic" panose="00000400000000000000" pitchFamily="2" charset="-78"/>
              </a:rPr>
              <a:t>باید کودکان ‌را در آغوش گرفته و نوازش کرد</a:t>
            </a:r>
            <a:r>
              <a:rPr lang="en-US" sz="2000" dirty="0">
                <a:cs typeface="B Traffic" panose="00000400000000000000" pitchFamily="2" charset="-78"/>
              </a:rPr>
              <a:t>.</a:t>
            </a:r>
          </a:p>
          <a:p>
            <a:pPr marL="342900" lvl="0" indent="-342900" algn="just" rtl="1">
              <a:buFont typeface="Wingdings" panose="05000000000000000000" pitchFamily="2" charset="2"/>
              <a:buChar char="ü"/>
            </a:pPr>
            <a:r>
              <a:rPr lang="ar-SA" sz="2000" dirty="0">
                <a:cs typeface="B Traffic" panose="00000400000000000000" pitchFamily="2" charset="-78"/>
              </a:rPr>
              <a:t>ارائه اطلاعات واقعی در مورد حادثه</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ar-SA" sz="2000" dirty="0">
                <a:cs typeface="B Traffic" panose="00000400000000000000" pitchFamily="2" charset="-78"/>
              </a:rPr>
              <a:t>کودک تشویق به بیان احساسات خود شود</a:t>
            </a:r>
            <a:r>
              <a:rPr lang="en-US" sz="2000" dirty="0">
                <a:cs typeface="B Traffic" panose="00000400000000000000" pitchFamily="2" charset="-78"/>
              </a:rPr>
              <a:t>.</a:t>
            </a:r>
          </a:p>
          <a:p>
            <a:pPr marL="342900" lvl="0" indent="-342900" algn="just" rtl="1">
              <a:buFont typeface="Wingdings" panose="05000000000000000000" pitchFamily="2" charset="2"/>
              <a:buChar char="ü"/>
            </a:pPr>
            <a:r>
              <a:rPr lang="fa-IR" sz="2000" dirty="0">
                <a:cs typeface="B Traffic" panose="00000400000000000000" pitchFamily="2" charset="-78"/>
              </a:rPr>
              <a:t>باید زمان</a:t>
            </a:r>
            <a:r>
              <a:rPr lang="ar-SA" sz="2000" dirty="0">
                <a:cs typeface="B Traffic" panose="00000400000000000000" pitchFamily="2" charset="-78"/>
              </a:rPr>
              <a:t> بیشتری با ‌کودک گذراند(‌</a:t>
            </a:r>
            <a:r>
              <a:rPr lang="ar-SA" sz="2000" dirty="0">
                <a:solidFill>
                  <a:srgbClr val="FF0000"/>
                </a:solidFill>
                <a:cs typeface="B Traffic" panose="00000400000000000000" pitchFamily="2" charset="-78"/>
              </a:rPr>
              <a:t>مثلاً هنگام شب</a:t>
            </a:r>
            <a:r>
              <a:rPr lang="fa-IR" sz="2000" dirty="0">
                <a:cs typeface="B Traffic" panose="00000400000000000000" pitchFamily="2" charset="-78"/>
              </a:rPr>
              <a:t>)</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ar-SA" sz="2000" dirty="0">
                <a:cs typeface="B Traffic" panose="00000400000000000000" pitchFamily="2" charset="-78"/>
              </a:rPr>
              <a:t>برنامه‌های کاری روزانه ‌متناسب با نیاز کودک </a:t>
            </a:r>
            <a:r>
              <a:rPr lang="fa-IR" sz="2000" dirty="0">
                <a:cs typeface="B Traffic" panose="00000400000000000000" pitchFamily="2" charset="-78"/>
              </a:rPr>
              <a:t>باشد</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fa-IR" sz="2000" dirty="0">
                <a:cs typeface="B Traffic" panose="00000400000000000000" pitchFamily="2" charset="-78"/>
              </a:rPr>
              <a:t>در روند بازسازی و برنامه خانوادگی، کودکان را مشارکت دهید</a:t>
            </a:r>
            <a:endParaRPr lang="en-US" sz="2000" dirty="0">
              <a:cs typeface="B Traffic" panose="00000400000000000000" pitchFamily="2" charset="-78"/>
            </a:endParaRPr>
          </a:p>
          <a:p>
            <a:pPr lvl="1" algn="just" rtl="1"/>
            <a:r>
              <a:rPr lang="fa-IR" sz="2000" dirty="0">
                <a:cs typeface="B Traffic" panose="00000400000000000000" pitchFamily="2" charset="-78"/>
              </a:rPr>
              <a:t>(کمک به اعتماد به نفس)</a:t>
            </a:r>
            <a:endParaRPr lang="en-US" sz="2000" dirty="0">
              <a:cs typeface="B Traffic" panose="00000400000000000000" pitchFamily="2" charset="-78"/>
            </a:endParaRPr>
          </a:p>
          <a:p>
            <a:pPr marL="342900" lvl="0" indent="-342900" algn="just" rtl="1">
              <a:buFont typeface="Wingdings" panose="05000000000000000000" pitchFamily="2" charset="2"/>
              <a:buChar char="ü"/>
            </a:pPr>
            <a:r>
              <a:rPr lang="fa-IR" sz="2000" dirty="0">
                <a:cs typeface="B Traffic" panose="00000400000000000000" pitchFamily="2" charset="-78"/>
              </a:rPr>
              <a:t>قدردانی از کودک در صورتی که </a:t>
            </a:r>
            <a:r>
              <a:rPr lang="ar-SA" sz="2000" dirty="0">
                <a:cs typeface="B Traffic" panose="00000400000000000000" pitchFamily="2" charset="-78"/>
              </a:rPr>
              <a:t>رفتارهای مسئولانه </a:t>
            </a:r>
            <a:r>
              <a:rPr lang="fa-IR" sz="2000" dirty="0">
                <a:cs typeface="B Traffic" panose="00000400000000000000" pitchFamily="2" charset="-78"/>
              </a:rPr>
              <a:t>انجام دهد</a:t>
            </a: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
        <p:nvSpPr>
          <p:cNvPr id="2" name="Rectangle 1"/>
          <p:cNvSpPr/>
          <p:nvPr/>
        </p:nvSpPr>
        <p:spPr>
          <a:xfrm>
            <a:off x="190501" y="4441836"/>
            <a:ext cx="10181800" cy="400110"/>
          </a:xfrm>
          <a:prstGeom prst="rect">
            <a:avLst/>
          </a:prstGeom>
        </p:spPr>
        <p:txBody>
          <a:bodyPr wrap="square">
            <a:spAutoFit/>
          </a:bodyPr>
          <a:lstStyle/>
          <a:p>
            <a:pPr marL="342900" indent="-342900" algn="just" rtl="1">
              <a:buFont typeface="Wingdings" panose="05000000000000000000" pitchFamily="2" charset="2"/>
              <a:buChar char="ü"/>
            </a:pPr>
            <a:r>
              <a:rPr lang="fa-IR" sz="2000" dirty="0">
                <a:solidFill>
                  <a:srgbClr val="FF0000"/>
                </a:solidFill>
                <a:cs typeface="B Traffic" panose="00000400000000000000" pitchFamily="2" charset="-78"/>
              </a:rPr>
              <a:t>در موارد زیر از </a:t>
            </a:r>
            <a:r>
              <a:rPr lang="ar-SA" sz="2000" dirty="0">
                <a:solidFill>
                  <a:srgbClr val="FF0000"/>
                </a:solidFill>
                <a:cs typeface="B Traffic" panose="00000400000000000000" pitchFamily="2" charset="-78"/>
              </a:rPr>
              <a:t> پزشکان‌، روانشناسان کودک یا سایر افراد صاحب تجربه</a:t>
            </a:r>
            <a:r>
              <a:rPr lang="fa-IR" sz="2000" dirty="0">
                <a:solidFill>
                  <a:srgbClr val="FF0000"/>
                </a:solidFill>
                <a:cs typeface="B Traffic" panose="00000400000000000000" pitchFamily="2" charset="-78"/>
              </a:rPr>
              <a:t> مشورت بگیرید:</a:t>
            </a:r>
          </a:p>
        </p:txBody>
      </p:sp>
      <p:sp>
        <p:nvSpPr>
          <p:cNvPr id="3" name="Flowchart: Card 2"/>
          <p:cNvSpPr/>
          <p:nvPr/>
        </p:nvSpPr>
        <p:spPr>
          <a:xfrm flipH="1">
            <a:off x="3381374" y="4965176"/>
            <a:ext cx="5076825" cy="416450"/>
          </a:xfrm>
          <a:prstGeom prst="flowChartPunchedCar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Traffic" panose="00000400000000000000" pitchFamily="2" charset="-78"/>
              </a:rPr>
              <a:t>اگر </a:t>
            </a:r>
            <a:r>
              <a:rPr lang="ar-SA" dirty="0">
                <a:solidFill>
                  <a:schemeClr val="tx1"/>
                </a:solidFill>
                <a:cs typeface="B Traffic" panose="00000400000000000000" pitchFamily="2" charset="-78"/>
              </a:rPr>
              <a:t>کودک </a:t>
            </a:r>
            <a:r>
              <a:rPr lang="fa-IR" dirty="0">
                <a:solidFill>
                  <a:schemeClr val="tx1"/>
                </a:solidFill>
                <a:cs typeface="B Traffic" panose="00000400000000000000" pitchFamily="2" charset="-78"/>
              </a:rPr>
              <a:t>همچنان</a:t>
            </a:r>
            <a:r>
              <a:rPr lang="ar-SA" dirty="0">
                <a:solidFill>
                  <a:schemeClr val="tx1"/>
                </a:solidFill>
                <a:cs typeface="B Traffic" panose="00000400000000000000" pitchFamily="2" charset="-78"/>
              </a:rPr>
              <a:t> نگران </a:t>
            </a:r>
            <a:r>
              <a:rPr lang="fa-IR" dirty="0">
                <a:solidFill>
                  <a:schemeClr val="tx1"/>
                </a:solidFill>
                <a:cs typeface="B Traffic" panose="00000400000000000000" pitchFamily="2" charset="-78"/>
              </a:rPr>
              <a:t>باشد</a:t>
            </a:r>
            <a:endParaRPr lang="en-US" dirty="0">
              <a:solidFill>
                <a:schemeClr val="tx1"/>
              </a:solidFill>
            </a:endParaRPr>
          </a:p>
        </p:txBody>
      </p:sp>
      <p:sp>
        <p:nvSpPr>
          <p:cNvPr id="9" name="Oval 8"/>
          <p:cNvSpPr/>
          <p:nvPr/>
        </p:nvSpPr>
        <p:spPr>
          <a:xfrm>
            <a:off x="8239125" y="5038724"/>
            <a:ext cx="438150" cy="552452"/>
          </a:xfrm>
          <a:prstGeom prst="ellipse">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ard 9"/>
          <p:cNvSpPr/>
          <p:nvPr/>
        </p:nvSpPr>
        <p:spPr>
          <a:xfrm flipH="1">
            <a:off x="2762249" y="5498576"/>
            <a:ext cx="5076825" cy="416450"/>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raffic" panose="00000400000000000000" pitchFamily="2" charset="-78"/>
              </a:rPr>
              <a:t>اگر با گذشت زمان وضع او بدتر می شود</a:t>
            </a:r>
            <a:endParaRPr lang="en-US" dirty="0">
              <a:solidFill>
                <a:schemeClr val="tx1"/>
              </a:solidFill>
            </a:endParaRPr>
          </a:p>
        </p:txBody>
      </p:sp>
      <p:sp>
        <p:nvSpPr>
          <p:cNvPr id="11" name="Oval 10"/>
          <p:cNvSpPr/>
          <p:nvPr/>
        </p:nvSpPr>
        <p:spPr>
          <a:xfrm>
            <a:off x="7620000" y="5572124"/>
            <a:ext cx="438150" cy="552452"/>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ard 11"/>
          <p:cNvSpPr/>
          <p:nvPr/>
        </p:nvSpPr>
        <p:spPr>
          <a:xfrm flipH="1">
            <a:off x="2095499" y="6060551"/>
            <a:ext cx="5076825" cy="416450"/>
          </a:xfrm>
          <a:prstGeom prst="flowChartPunchedCard">
            <a:avLst/>
          </a:prstGeom>
          <a:solidFill>
            <a:srgbClr val="F68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raffic" panose="00000400000000000000" pitchFamily="2" charset="-78"/>
              </a:rPr>
              <a:t>اگر رفتارهای کودک در مدرسه و خانه مختل شده باشد</a:t>
            </a:r>
            <a:endParaRPr lang="en-US" dirty="0">
              <a:solidFill>
                <a:schemeClr val="tx1"/>
              </a:solidFill>
            </a:endParaRPr>
          </a:p>
        </p:txBody>
      </p:sp>
      <p:sp>
        <p:nvSpPr>
          <p:cNvPr id="13" name="Oval 12"/>
          <p:cNvSpPr/>
          <p:nvPr/>
        </p:nvSpPr>
        <p:spPr>
          <a:xfrm>
            <a:off x="6953250" y="6134099"/>
            <a:ext cx="438150" cy="552452"/>
          </a:xfrm>
          <a:prstGeom prst="ellipse">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39125" y="5086320"/>
            <a:ext cx="438150" cy="584775"/>
          </a:xfrm>
          <a:prstGeom prst="rect">
            <a:avLst/>
          </a:prstGeom>
        </p:spPr>
        <p:txBody>
          <a:bodyPr wrap="square">
            <a:spAutoFit/>
          </a:bodyPr>
          <a:lstStyle/>
          <a:p>
            <a:pPr algn="ctr" rtl="1"/>
            <a:r>
              <a:rPr lang="fa-IR" sz="3200" b="1" dirty="0">
                <a:solidFill>
                  <a:schemeClr val="bg1"/>
                </a:solidFill>
                <a:cs typeface="B Traffic" panose="00000400000000000000" pitchFamily="2" charset="-78"/>
              </a:rPr>
              <a:t>1</a:t>
            </a:r>
          </a:p>
        </p:txBody>
      </p:sp>
      <p:sp>
        <p:nvSpPr>
          <p:cNvPr id="15" name="Rectangle 14"/>
          <p:cNvSpPr/>
          <p:nvPr/>
        </p:nvSpPr>
        <p:spPr>
          <a:xfrm>
            <a:off x="7620000" y="5622638"/>
            <a:ext cx="438150" cy="584775"/>
          </a:xfrm>
          <a:prstGeom prst="rect">
            <a:avLst/>
          </a:prstGeom>
        </p:spPr>
        <p:txBody>
          <a:bodyPr wrap="square">
            <a:spAutoFit/>
          </a:bodyPr>
          <a:lstStyle/>
          <a:p>
            <a:pPr algn="ctr" rtl="1"/>
            <a:r>
              <a:rPr lang="fa-IR" sz="3200" b="1" dirty="0">
                <a:solidFill>
                  <a:schemeClr val="bg1"/>
                </a:solidFill>
                <a:cs typeface="B Traffic" panose="00000400000000000000" pitchFamily="2" charset="-78"/>
              </a:rPr>
              <a:t>2</a:t>
            </a:r>
          </a:p>
        </p:txBody>
      </p:sp>
      <p:sp>
        <p:nvSpPr>
          <p:cNvPr id="16" name="Rectangle 15"/>
          <p:cNvSpPr/>
          <p:nvPr/>
        </p:nvSpPr>
        <p:spPr>
          <a:xfrm>
            <a:off x="6943725" y="6184613"/>
            <a:ext cx="438150" cy="584775"/>
          </a:xfrm>
          <a:prstGeom prst="rect">
            <a:avLst/>
          </a:prstGeom>
        </p:spPr>
        <p:txBody>
          <a:bodyPr wrap="square">
            <a:spAutoFit/>
          </a:bodyPr>
          <a:lstStyle/>
          <a:p>
            <a:pPr algn="ctr" rtl="1"/>
            <a:r>
              <a:rPr lang="fa-IR" sz="3200" b="1" dirty="0">
                <a:solidFill>
                  <a:schemeClr val="bg1"/>
                </a:solidFill>
                <a:cs typeface="B Traffic" panose="00000400000000000000" pitchFamily="2" charset="-78"/>
              </a:rPr>
              <a:t>3</a:t>
            </a:r>
          </a:p>
        </p:txBody>
      </p:sp>
      <p:pic>
        <p:nvPicPr>
          <p:cNvPr id="17" name="Picture 16"/>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0" y="1033414"/>
            <a:ext cx="3408422" cy="3408422"/>
          </a:xfrm>
          <a:prstGeom prst="rect">
            <a:avLst/>
          </a:prstGeom>
        </p:spPr>
      </p:pic>
    </p:spTree>
    <p:extLst>
      <p:ext uri="{BB962C8B-B14F-4D97-AF65-F5344CB8AC3E}">
        <p14:creationId xmlns:p14="http://schemas.microsoft.com/office/powerpoint/2010/main" val="3826081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080" y="2544599"/>
            <a:ext cx="10167582" cy="369332"/>
          </a:xfrm>
          <a:prstGeom prst="rect">
            <a:avLst/>
          </a:prstGeom>
        </p:spPr>
        <p:txBody>
          <a:bodyPr wrap="square">
            <a:spAutoFit/>
          </a:bodyPr>
          <a:lstStyle/>
          <a:p>
            <a:pPr marL="285750" indent="-285750" algn="just" rtl="1">
              <a:buFont typeface="Wingdings" panose="05000000000000000000" pitchFamily="2" charset="2"/>
              <a:buChar char="ü"/>
            </a:pPr>
            <a:r>
              <a:rPr lang="ar-SA" dirty="0">
                <a:cs typeface="B Traffic" panose="00000400000000000000" pitchFamily="2" charset="-78"/>
              </a:rPr>
              <a:t>بهتر است تماشای تصاویر و صحنه‌های اضطراب‌آور توسط خود والدین نیز محدود شود</a:t>
            </a:r>
            <a:r>
              <a:rPr lang="en-US" dirty="0">
                <a:cs typeface="B Traffic" panose="00000400000000000000" pitchFamily="2" charset="-78"/>
              </a:rPr>
              <a:t>.</a:t>
            </a:r>
            <a:endParaRPr lang="fa-IR"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کودکان</a:t>
            </a:r>
            <a:endParaRPr lang="en-US" sz="2400" dirty="0">
              <a:solidFill>
                <a:schemeClr val="bg1"/>
              </a:solidFill>
              <a:cs typeface="B Titr" panose="00000700000000000000" pitchFamily="2" charset="-78"/>
            </a:endParaRPr>
          </a:p>
        </p:txBody>
      </p:sp>
      <p:sp>
        <p:nvSpPr>
          <p:cNvPr id="3" name="Rectangle 2"/>
          <p:cNvSpPr/>
          <p:nvPr/>
        </p:nvSpPr>
        <p:spPr>
          <a:xfrm>
            <a:off x="4848225" y="1948483"/>
            <a:ext cx="5637661" cy="369332"/>
          </a:xfrm>
          <a:prstGeom prst="rect">
            <a:avLst/>
          </a:prstGeom>
        </p:spPr>
        <p:txBody>
          <a:bodyPr wrap="square">
            <a:spAutoFit/>
          </a:bodyPr>
          <a:lstStyle/>
          <a:p>
            <a:pPr marL="285750" indent="-285750" algn="just" rtl="1">
              <a:buFont typeface="Wingdings" panose="05000000000000000000" pitchFamily="2" charset="2"/>
              <a:buChar char="ü"/>
            </a:pPr>
            <a:r>
              <a:rPr lang="fa-IR" dirty="0">
                <a:cs typeface="B Traffic" panose="00000400000000000000" pitchFamily="2" charset="-78"/>
              </a:rPr>
              <a:t>اخبار </a:t>
            </a:r>
            <a:r>
              <a:rPr lang="ar-SA" dirty="0">
                <a:cs typeface="B Traffic" panose="00000400000000000000" pitchFamily="2" charset="-78"/>
              </a:rPr>
              <a:t>رسانه‌ها در مورد حوادث </a:t>
            </a:r>
            <a:r>
              <a:rPr lang="fa-IR" dirty="0">
                <a:cs typeface="B Traffic" panose="00000400000000000000" pitchFamily="2" charset="-78"/>
              </a:rPr>
              <a:t>(به ویژه در حوادث تروریستی)</a:t>
            </a:r>
          </a:p>
        </p:txBody>
      </p:sp>
      <p:sp>
        <p:nvSpPr>
          <p:cNvPr id="8" name="Rectangle 7"/>
          <p:cNvSpPr/>
          <p:nvPr/>
        </p:nvSpPr>
        <p:spPr>
          <a:xfrm>
            <a:off x="423080" y="1583626"/>
            <a:ext cx="3701246" cy="369332"/>
          </a:xfrm>
          <a:prstGeom prst="rect">
            <a:avLst/>
          </a:prstGeom>
        </p:spPr>
        <p:txBody>
          <a:bodyPr wrap="square">
            <a:spAutoFit/>
          </a:bodyPr>
          <a:lstStyle/>
          <a:p>
            <a:pPr algn="just" rtl="1"/>
            <a:r>
              <a:rPr lang="fa-IR" dirty="0">
                <a:cs typeface="B Traffic" panose="00000400000000000000" pitchFamily="2" charset="-78"/>
              </a:rPr>
              <a:t>ت</a:t>
            </a:r>
            <a:r>
              <a:rPr lang="ar-SA" dirty="0">
                <a:cs typeface="B Traffic" panose="00000400000000000000" pitchFamily="2" charset="-78"/>
              </a:rPr>
              <a:t>رس و سردرگمی</a:t>
            </a:r>
            <a:r>
              <a:rPr lang="fa-IR" dirty="0">
                <a:cs typeface="B Traffic" panose="00000400000000000000" pitchFamily="2" charset="-78"/>
              </a:rPr>
              <a:t> کودکان</a:t>
            </a:r>
          </a:p>
        </p:txBody>
      </p:sp>
      <p:sp>
        <p:nvSpPr>
          <p:cNvPr id="9" name="Rectangle 8"/>
          <p:cNvSpPr/>
          <p:nvPr/>
        </p:nvSpPr>
        <p:spPr>
          <a:xfrm>
            <a:off x="3926336" y="1537459"/>
            <a:ext cx="6559550" cy="369332"/>
          </a:xfrm>
          <a:prstGeom prst="rect">
            <a:avLst/>
          </a:prstGeom>
        </p:spPr>
        <p:txBody>
          <a:bodyPr wrap="square">
            <a:spAutoFit/>
          </a:bodyPr>
          <a:lstStyle/>
          <a:p>
            <a:pPr algn="just" rtl="1"/>
            <a:r>
              <a:rPr lang="ar-SA" b="1" dirty="0">
                <a:cs typeface="B Traffic" panose="00000400000000000000" pitchFamily="2" charset="-78"/>
              </a:rPr>
              <a:t>محدودیت تماشای تصاویر و صحنه‌های مربوط به حوادث ناگوار</a:t>
            </a:r>
            <a:endParaRPr lang="en-US" dirty="0">
              <a:cs typeface="B Traffic" panose="00000400000000000000" pitchFamily="2" charset="-78"/>
            </a:endParaRPr>
          </a:p>
        </p:txBody>
      </p:sp>
      <p:sp>
        <p:nvSpPr>
          <p:cNvPr id="10" name="Left Arrow 9"/>
          <p:cNvSpPr/>
          <p:nvPr/>
        </p:nvSpPr>
        <p:spPr>
          <a:xfrm rot="1068430">
            <a:off x="4229753" y="1833867"/>
            <a:ext cx="904875" cy="187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20531570" flipV="1">
            <a:off x="4229754" y="2172396"/>
            <a:ext cx="904875" cy="187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081" y="2189333"/>
            <a:ext cx="3701246" cy="369332"/>
          </a:xfrm>
          <a:prstGeom prst="rect">
            <a:avLst/>
          </a:prstGeom>
        </p:spPr>
        <p:txBody>
          <a:bodyPr wrap="square">
            <a:spAutoFit/>
          </a:bodyPr>
          <a:lstStyle/>
          <a:p>
            <a:pPr algn="just" rtl="1"/>
            <a:r>
              <a:rPr lang="ar-SA" dirty="0">
                <a:cs typeface="B Traffic" panose="00000400000000000000" pitchFamily="2" charset="-78"/>
              </a:rPr>
              <a:t>نگرانی و اضطراب </a:t>
            </a:r>
            <a:r>
              <a:rPr lang="fa-IR" dirty="0">
                <a:cs typeface="B Traffic" panose="00000400000000000000" pitchFamily="2" charset="-78"/>
              </a:rPr>
              <a:t>کودکان</a:t>
            </a:r>
            <a:r>
              <a:rPr lang="ar-SA" dirty="0">
                <a:cs typeface="B Traffic" panose="00000400000000000000" pitchFamily="2" charset="-78"/>
              </a:rPr>
              <a:t>.</a:t>
            </a:r>
            <a:endParaRPr lang="fa-IR" dirty="0">
              <a:cs typeface="B Traffic" panose="00000400000000000000" pitchFamily="2" charset="-78"/>
            </a:endParaRPr>
          </a:p>
        </p:txBody>
      </p:sp>
      <p:sp>
        <p:nvSpPr>
          <p:cNvPr id="13" name="Rectangle 12"/>
          <p:cNvSpPr/>
          <p:nvPr/>
        </p:nvSpPr>
        <p:spPr>
          <a:xfrm>
            <a:off x="423080" y="3011324"/>
            <a:ext cx="10167582" cy="369332"/>
          </a:xfrm>
          <a:prstGeom prst="rect">
            <a:avLst/>
          </a:prstGeom>
        </p:spPr>
        <p:txBody>
          <a:bodyPr wrap="square">
            <a:spAutoFit/>
          </a:bodyPr>
          <a:lstStyle/>
          <a:p>
            <a:pPr marL="285750" indent="-285750" algn="just" rtl="1">
              <a:buFont typeface="Wingdings" panose="05000000000000000000" pitchFamily="2" charset="2"/>
              <a:buChar char="ü"/>
            </a:pPr>
            <a:r>
              <a:rPr lang="fa-IR" dirty="0">
                <a:cs typeface="B Traffic" panose="00000400000000000000" pitchFamily="2" charset="-78"/>
              </a:rPr>
              <a:t>کمک به کودکان توسط درک احساسات کودک و مدیریت آن  و </a:t>
            </a:r>
            <a:r>
              <a:rPr lang="ar-SA" dirty="0">
                <a:cs typeface="B Traffic" panose="00000400000000000000" pitchFamily="2" charset="-78"/>
              </a:rPr>
              <a:t>آشنا کردن </a:t>
            </a:r>
            <a:r>
              <a:rPr lang="fa-IR" dirty="0">
                <a:cs typeface="B Traffic" panose="00000400000000000000" pitchFamily="2" charset="-78"/>
              </a:rPr>
              <a:t>وی</a:t>
            </a:r>
            <a:r>
              <a:rPr lang="ar-SA" dirty="0">
                <a:cs typeface="B Traffic" panose="00000400000000000000" pitchFamily="2" charset="-78"/>
              </a:rPr>
              <a:t> با روش‌های کنار آمدن با حوادث</a:t>
            </a:r>
            <a:endParaRPr lang="fa-IR" dirty="0">
              <a:cs typeface="B Traffic" panose="00000400000000000000" pitchFamily="2" charset="-78"/>
            </a:endParaRPr>
          </a:p>
        </p:txBody>
      </p:sp>
      <p:sp>
        <p:nvSpPr>
          <p:cNvPr id="14" name="Rectangle 13"/>
          <p:cNvSpPr/>
          <p:nvPr/>
        </p:nvSpPr>
        <p:spPr>
          <a:xfrm>
            <a:off x="423080" y="3431432"/>
            <a:ext cx="10167582" cy="369332"/>
          </a:xfrm>
          <a:prstGeom prst="rect">
            <a:avLst/>
          </a:prstGeom>
        </p:spPr>
        <p:txBody>
          <a:bodyPr wrap="square">
            <a:spAutoFit/>
          </a:bodyPr>
          <a:lstStyle/>
          <a:p>
            <a:pPr marL="285750" indent="-285750" algn="just" rtl="1">
              <a:buFont typeface="Wingdings" panose="05000000000000000000" pitchFamily="2" charset="2"/>
              <a:buChar char="ü"/>
            </a:pPr>
            <a:r>
              <a:rPr lang="fa-IR" dirty="0">
                <a:cs typeface="B Traffic" panose="00000400000000000000" pitchFamily="2" charset="-78"/>
              </a:rPr>
              <a:t>تشکیل </a:t>
            </a:r>
            <a:r>
              <a:rPr lang="ar-SA" dirty="0">
                <a:cs typeface="B Traffic" panose="00000400000000000000" pitchFamily="2" charset="-78"/>
              </a:rPr>
              <a:t>شبکه اعضای خانواده‌، دوستان‌، نهادها و سازمان‌های اجتماعی و مؤسسات خیریه برای حمایت از خانواده </a:t>
            </a:r>
            <a:endParaRPr lang="fa-IR" dirty="0">
              <a:cs typeface="B Traffic" panose="00000400000000000000" pitchFamily="2" charset="-78"/>
            </a:endParaRPr>
          </a:p>
        </p:txBody>
      </p:sp>
      <p:sp>
        <p:nvSpPr>
          <p:cNvPr id="15" name="Rectangle 14"/>
          <p:cNvSpPr/>
          <p:nvPr/>
        </p:nvSpPr>
        <p:spPr>
          <a:xfrm>
            <a:off x="423080" y="3904080"/>
            <a:ext cx="10167582" cy="369332"/>
          </a:xfrm>
          <a:prstGeom prst="rect">
            <a:avLst/>
          </a:prstGeom>
        </p:spPr>
        <p:txBody>
          <a:bodyPr wrap="square">
            <a:spAutoFit/>
          </a:bodyPr>
          <a:lstStyle/>
          <a:p>
            <a:pPr marL="285750" indent="-285750" algn="just" rtl="1">
              <a:buFont typeface="Wingdings" panose="05000000000000000000" pitchFamily="2" charset="2"/>
              <a:buChar char="ü"/>
            </a:pPr>
            <a:r>
              <a:rPr lang="ar-SA" dirty="0">
                <a:cs typeface="B Traffic" panose="00000400000000000000" pitchFamily="2" charset="-78"/>
              </a:rPr>
              <a:t>تشکیل سیستم‌های حمایت اجتماعی برای شرایط بحران </a:t>
            </a:r>
            <a:r>
              <a:rPr lang="fa-IR" dirty="0">
                <a:cs typeface="B Traffic" panose="00000400000000000000" pitchFamily="2" charset="-78"/>
              </a:rPr>
              <a:t>برای مدیریت واکنش ها </a:t>
            </a:r>
          </a:p>
        </p:txBody>
      </p:sp>
      <p:sp>
        <p:nvSpPr>
          <p:cNvPr id="16" name="Rectangle 15"/>
          <p:cNvSpPr/>
          <p:nvPr/>
        </p:nvSpPr>
        <p:spPr>
          <a:xfrm>
            <a:off x="423080" y="4332705"/>
            <a:ext cx="10167582" cy="369332"/>
          </a:xfrm>
          <a:prstGeom prst="rect">
            <a:avLst/>
          </a:prstGeom>
        </p:spPr>
        <p:txBody>
          <a:bodyPr wrap="square">
            <a:spAutoFit/>
          </a:bodyPr>
          <a:lstStyle/>
          <a:p>
            <a:pPr marL="285750" indent="-285750" algn="just" rtl="1">
              <a:buFont typeface="Wingdings" panose="05000000000000000000" pitchFamily="2" charset="2"/>
              <a:buChar char="ü"/>
            </a:pPr>
            <a:r>
              <a:rPr lang="ar-SA" dirty="0">
                <a:cs typeface="B Traffic" panose="00000400000000000000" pitchFamily="2" charset="-78"/>
              </a:rPr>
              <a:t>در لحظات سخت والدین بهترین کمک برای کودک</a:t>
            </a:r>
            <a:r>
              <a:rPr lang="fa-IR" dirty="0">
                <a:cs typeface="B Traffic" panose="00000400000000000000" pitchFamily="2" charset="-78"/>
              </a:rPr>
              <a:t> هستند اما </a:t>
            </a:r>
            <a:r>
              <a:rPr lang="ar-SA" dirty="0">
                <a:cs typeface="B Traffic" panose="00000400000000000000" pitchFamily="2" charset="-78"/>
              </a:rPr>
              <a:t>باید به نیازهای خود نیز توجه داشته </a:t>
            </a:r>
            <a:r>
              <a:rPr lang="fa-IR" dirty="0">
                <a:cs typeface="B Traffic" panose="00000400000000000000" pitchFamily="2" charset="-78"/>
              </a:rPr>
              <a:t>باشند.</a:t>
            </a:r>
            <a:endParaRPr lang="en-US" dirty="0">
              <a:cs typeface="B Traffic" panose="00000400000000000000" pitchFamily="2" charset="-78"/>
            </a:endParaRPr>
          </a:p>
        </p:txBody>
      </p:sp>
      <p:sp>
        <p:nvSpPr>
          <p:cNvPr id="17" name="Rectangle 16"/>
          <p:cNvSpPr/>
          <p:nvPr/>
        </p:nvSpPr>
        <p:spPr>
          <a:xfrm>
            <a:off x="7572375" y="4780380"/>
            <a:ext cx="2913512" cy="369332"/>
          </a:xfrm>
          <a:prstGeom prst="rect">
            <a:avLst/>
          </a:prstGeom>
          <a:solidFill>
            <a:srgbClr val="FFC000"/>
          </a:solidFill>
          <a:ln w="19050">
            <a:noFill/>
          </a:ln>
        </p:spPr>
        <p:txBody>
          <a:bodyPr wrap="square">
            <a:spAutoFit/>
          </a:bodyPr>
          <a:lstStyle/>
          <a:p>
            <a:pPr algn="ctr" rtl="1"/>
            <a:r>
              <a:rPr lang="fa-IR" dirty="0">
                <a:cs typeface="B Traffic" panose="00000400000000000000" pitchFamily="2" charset="-78"/>
              </a:rPr>
              <a:t>تاثیر </a:t>
            </a:r>
            <a:r>
              <a:rPr lang="ar-SA" dirty="0">
                <a:cs typeface="B Traffic" panose="00000400000000000000" pitchFamily="2" charset="-78"/>
              </a:rPr>
              <a:t>آمادگی در برابر حوادث</a:t>
            </a:r>
            <a:r>
              <a:rPr lang="fa-IR" dirty="0">
                <a:cs typeface="B Traffic" panose="00000400000000000000" pitchFamily="2" charset="-78"/>
              </a:rPr>
              <a:t>:</a:t>
            </a:r>
            <a:endParaRPr lang="en-US" dirty="0">
              <a:cs typeface="B Traffic" panose="00000400000000000000" pitchFamily="2" charset="-78"/>
            </a:endParaRPr>
          </a:p>
        </p:txBody>
      </p:sp>
      <p:sp>
        <p:nvSpPr>
          <p:cNvPr id="18" name="Rectangle 17"/>
          <p:cNvSpPr/>
          <p:nvPr/>
        </p:nvSpPr>
        <p:spPr>
          <a:xfrm>
            <a:off x="1047749" y="5162341"/>
            <a:ext cx="9438137" cy="133882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p:spPr>
        <p:txBody>
          <a:bodyPr wrap="square">
            <a:spAutoFit/>
          </a:bodyPr>
          <a:lstStyle/>
          <a:p>
            <a:pPr marL="285750" indent="-285750" algn="just" rtl="1">
              <a:lnSpc>
                <a:spcPct val="150000"/>
              </a:lnSpc>
              <a:buFont typeface="Wingdings" panose="05000000000000000000" pitchFamily="2" charset="2"/>
              <a:buChar char="ü"/>
            </a:pPr>
            <a:r>
              <a:rPr lang="ar-SA" dirty="0">
                <a:cs typeface="B Traffic" panose="00000400000000000000" pitchFamily="2" charset="-78"/>
              </a:rPr>
              <a:t>به اعضای خانواده کمک </a:t>
            </a:r>
            <a:r>
              <a:rPr lang="fa-IR" dirty="0">
                <a:cs typeface="B Traffic" panose="00000400000000000000" pitchFamily="2" charset="-78"/>
              </a:rPr>
              <a:t>می کند </a:t>
            </a:r>
            <a:r>
              <a:rPr lang="ar-SA" dirty="0">
                <a:cs typeface="B Traffic" panose="00000400000000000000" pitchFamily="2" charset="-78"/>
              </a:rPr>
              <a:t>تا این واقعیت را بپذیرند که حوادث روی خواهند داد. </a:t>
            </a:r>
            <a:endParaRPr lang="fa-IR" dirty="0">
              <a:cs typeface="B Traffic" panose="00000400000000000000" pitchFamily="2" charset="-78"/>
            </a:endParaRPr>
          </a:p>
          <a:p>
            <a:pPr marL="285750" indent="-285750" algn="just" rtl="1">
              <a:lnSpc>
                <a:spcPct val="150000"/>
              </a:lnSpc>
              <a:buFont typeface="Wingdings" panose="05000000000000000000" pitchFamily="2" charset="2"/>
              <a:buChar char="ü"/>
            </a:pPr>
            <a:r>
              <a:rPr lang="ar-SA" dirty="0">
                <a:cs typeface="B Traffic" panose="00000400000000000000" pitchFamily="2" charset="-78"/>
              </a:rPr>
              <a:t>فرصت تدارک و جمع‌آوری امکانات لازم برای تأمین نیازهای ضروری پس از حادثه فراهم خواهد آمد. </a:t>
            </a:r>
            <a:endParaRPr lang="fa-IR" dirty="0">
              <a:cs typeface="B Traffic" panose="00000400000000000000" pitchFamily="2" charset="-78"/>
            </a:endParaRPr>
          </a:p>
          <a:p>
            <a:pPr marL="285750" indent="-285750" algn="just" rtl="1">
              <a:lnSpc>
                <a:spcPct val="150000"/>
              </a:lnSpc>
              <a:buFont typeface="Wingdings" panose="05000000000000000000" pitchFamily="2" charset="2"/>
              <a:buChar char="ü"/>
            </a:pPr>
            <a:r>
              <a:rPr lang="ar-SA" dirty="0">
                <a:cs typeface="B Traffic" panose="00000400000000000000" pitchFamily="2" charset="-78"/>
              </a:rPr>
              <a:t>احساس </a:t>
            </a:r>
            <a:r>
              <a:rPr lang="fa-IR" dirty="0">
                <a:cs typeface="B Traffic" panose="00000400000000000000" pitchFamily="2" charset="-78"/>
              </a:rPr>
              <a:t>آمادگی توسط مردم، به کودکان کمک می کند </a:t>
            </a:r>
            <a:r>
              <a:rPr lang="ar-SA" dirty="0">
                <a:cs typeface="B Traffic" panose="00000400000000000000" pitchFamily="2" charset="-78"/>
              </a:rPr>
              <a:t>تا بهتر با حادثه کنار بیایند</a:t>
            </a:r>
            <a:r>
              <a:rPr lang="en-US" dirty="0">
                <a:cs typeface="B Traffic" panose="00000400000000000000" pitchFamily="2" charset="-78"/>
              </a:rPr>
              <a:t>.</a:t>
            </a:r>
          </a:p>
        </p:txBody>
      </p:sp>
    </p:spTree>
    <p:extLst>
      <p:ext uri="{BB962C8B-B14F-4D97-AF65-F5344CB8AC3E}">
        <p14:creationId xmlns:p14="http://schemas.microsoft.com/office/powerpoint/2010/main" val="1803494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6427" y="5191695"/>
            <a:ext cx="3550596" cy="14146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64024" y="1474210"/>
            <a:ext cx="9826388" cy="4801314"/>
          </a:xfrm>
          <a:prstGeom prst="rect">
            <a:avLst/>
          </a:prstGeom>
        </p:spPr>
        <p:txBody>
          <a:bodyPr wrap="square">
            <a:spAutoFit/>
          </a:bodyPr>
          <a:lstStyle/>
          <a:p>
            <a:pPr algn="just" rtl="1">
              <a:lnSpc>
                <a:spcPct val="150000"/>
              </a:lnSpc>
            </a:pPr>
            <a:r>
              <a:rPr lang="ar-SA" sz="2400" b="1" dirty="0">
                <a:cs typeface="B Traffic" panose="00000400000000000000" pitchFamily="2" charset="-78"/>
              </a:rPr>
              <a:t>کمک به دیگران</a:t>
            </a:r>
            <a:r>
              <a:rPr lang="fa-IR" sz="2400" b="1" dirty="0">
                <a:cs typeface="B Traffic" panose="00000400000000000000" pitchFamily="2" charset="-78"/>
              </a:rPr>
              <a:t> (</a:t>
            </a:r>
            <a:r>
              <a:rPr lang="ar-SA" sz="2000" dirty="0">
                <a:cs typeface="B Traffic" panose="00000400000000000000" pitchFamily="2" charset="-78"/>
              </a:rPr>
              <a:t>حس نوع دوستی و بخشندگی مردم </a:t>
            </a:r>
            <a:r>
              <a:rPr lang="fa-IR" sz="2000" dirty="0">
                <a:cs typeface="B Traffic" panose="00000400000000000000" pitchFamily="2" charset="-78"/>
              </a:rPr>
              <a:t>در </a:t>
            </a:r>
            <a:r>
              <a:rPr lang="ar-SA" sz="2000" dirty="0">
                <a:cs typeface="B Traffic" panose="00000400000000000000" pitchFamily="2" charset="-78"/>
              </a:rPr>
              <a:t>زمان وقوع فاجعه</a:t>
            </a:r>
            <a:r>
              <a:rPr lang="fa-IR" sz="2000" dirty="0">
                <a:cs typeface="B Traffic" panose="00000400000000000000" pitchFamily="2" charset="-78"/>
              </a:rPr>
              <a:t>)</a:t>
            </a:r>
            <a:r>
              <a:rPr lang="fa-IR" sz="2400" b="1" dirty="0">
                <a:cs typeface="B Traffic" panose="00000400000000000000" pitchFamily="2" charset="-78"/>
              </a:rPr>
              <a:t>:</a:t>
            </a:r>
          </a:p>
          <a:p>
            <a:pPr marL="800100" lvl="1" indent="-342900" algn="just" rtl="1">
              <a:lnSpc>
                <a:spcPct val="150000"/>
              </a:lnSpc>
              <a:buFont typeface="Wingdings" panose="05000000000000000000" pitchFamily="2" charset="2"/>
              <a:buChar char="v"/>
            </a:pPr>
            <a:r>
              <a:rPr lang="ar-SA" sz="2000" dirty="0">
                <a:cs typeface="B Traffic" panose="00000400000000000000" pitchFamily="2" charset="-78"/>
              </a:rPr>
              <a:t>باید به اخبار و گزارش‌ها گوش داد ‌تا معلوم شود در کجا به نیروی افراد داوطلب نیاز هست. </a:t>
            </a:r>
            <a:endParaRPr lang="fa-IR" sz="2000" dirty="0">
              <a:cs typeface="B Traffic" panose="00000400000000000000" pitchFamily="2" charset="-78"/>
            </a:endParaRPr>
          </a:p>
          <a:p>
            <a:pPr marL="800100" lvl="1" indent="-342900" algn="just" rtl="1">
              <a:lnSpc>
                <a:spcPct val="150000"/>
              </a:lnSpc>
              <a:buFont typeface="Wingdings" panose="05000000000000000000" pitchFamily="2" charset="2"/>
              <a:buChar char="v"/>
            </a:pPr>
            <a:r>
              <a:rPr lang="ar-SA" sz="2000" dirty="0">
                <a:cs typeface="B Traffic" panose="00000400000000000000" pitchFamily="2" charset="-78"/>
              </a:rPr>
              <a:t>تا زمانی که از افراد داوطلب درخواست نشود‌، نباید ‌به ‌نواحی آسیب‌دید‌ه بروند</a:t>
            </a:r>
            <a:r>
              <a:rPr lang="en-US" sz="2000" dirty="0">
                <a:cs typeface="B Traffic" panose="00000400000000000000" pitchFamily="2" charset="-78"/>
              </a:rPr>
              <a:t>.</a:t>
            </a:r>
          </a:p>
          <a:p>
            <a:pPr marL="800100" lvl="1" indent="-342900" algn="just" rtl="1">
              <a:lnSpc>
                <a:spcPct val="150000"/>
              </a:lnSpc>
              <a:buFont typeface="Wingdings" panose="05000000000000000000" pitchFamily="2" charset="2"/>
              <a:buChar char="v"/>
            </a:pPr>
            <a:r>
              <a:rPr lang="fa-IR" sz="2000" dirty="0">
                <a:cs typeface="B Traffic" panose="00000400000000000000" pitchFamily="2" charset="-78"/>
              </a:rPr>
              <a:t>داوطلبان باید</a:t>
            </a:r>
            <a:r>
              <a:rPr lang="ar-SA" sz="2000" dirty="0">
                <a:cs typeface="B Traffic" panose="00000400000000000000" pitchFamily="2" charset="-78"/>
              </a:rPr>
              <a:t> همراه خود غذا، آب و سایر </a:t>
            </a:r>
            <a:r>
              <a:rPr lang="fa-IR" sz="2000" dirty="0">
                <a:cs typeface="B Traffic" panose="00000400000000000000" pitchFamily="2" charset="-78"/>
              </a:rPr>
              <a:t>موارد</a:t>
            </a:r>
            <a:r>
              <a:rPr lang="ar-SA" sz="2000" dirty="0">
                <a:cs typeface="B Traffic" panose="00000400000000000000" pitchFamily="2" charset="-78"/>
              </a:rPr>
              <a:t> ضروری را به ناحیه آسیب‌</a:t>
            </a:r>
            <a:r>
              <a:rPr lang="fa-IR" sz="2000" dirty="0">
                <a:cs typeface="B Traffic" panose="00000400000000000000" pitchFamily="2" charset="-78"/>
              </a:rPr>
              <a:t> </a:t>
            </a:r>
            <a:r>
              <a:rPr lang="ar-SA" sz="2000" dirty="0">
                <a:cs typeface="B Traffic" panose="00000400000000000000" pitchFamily="2" charset="-78"/>
              </a:rPr>
              <a:t>دید‌ه </a:t>
            </a:r>
            <a:r>
              <a:rPr lang="fa-IR" sz="2000" dirty="0">
                <a:cs typeface="B Traffic" panose="00000400000000000000" pitchFamily="2" charset="-78"/>
              </a:rPr>
              <a:t>ب</a:t>
            </a:r>
            <a:r>
              <a:rPr lang="ar-SA" sz="2000" dirty="0">
                <a:cs typeface="B Traffic" panose="00000400000000000000" pitchFamily="2" charset="-78"/>
              </a:rPr>
              <a:t>بر</a:t>
            </a:r>
            <a:r>
              <a:rPr lang="fa-IR" sz="2000" dirty="0">
                <a:cs typeface="B Traffic" panose="00000400000000000000" pitchFamily="2" charset="-78"/>
              </a:rPr>
              <a:t>ن</a:t>
            </a:r>
            <a:r>
              <a:rPr lang="ar-SA" sz="2000" dirty="0">
                <a:cs typeface="B Traffic" panose="00000400000000000000" pitchFamily="2" charset="-78"/>
              </a:rPr>
              <a:t>د‌.</a:t>
            </a:r>
            <a:endParaRPr lang="en-US" sz="2000" dirty="0">
              <a:cs typeface="B Traffic" panose="00000400000000000000" pitchFamily="2" charset="-78"/>
            </a:endParaRPr>
          </a:p>
          <a:p>
            <a:pPr marL="800100" lvl="1" indent="-342900" algn="just" rtl="1">
              <a:lnSpc>
                <a:spcPct val="150000"/>
              </a:lnSpc>
              <a:buFont typeface="Wingdings" panose="05000000000000000000" pitchFamily="2" charset="2"/>
              <a:buChar char="v"/>
            </a:pPr>
            <a:r>
              <a:rPr lang="fa-IR" sz="2000" dirty="0">
                <a:cs typeface="B Traffic" panose="00000400000000000000" pitchFamily="2" charset="-78"/>
              </a:rPr>
              <a:t>داوطلبان </a:t>
            </a:r>
            <a:r>
              <a:rPr lang="ar-SA" sz="2000" dirty="0">
                <a:cs typeface="B Traffic" panose="00000400000000000000" pitchFamily="2" charset="-78"/>
              </a:rPr>
              <a:t>می‌توان به سازمان‌های امدادرسان شناخته شده، کمک‌های نقدی کرد </a:t>
            </a:r>
            <a:endParaRPr lang="fa-IR" sz="2000" dirty="0">
              <a:cs typeface="B Traffic" panose="00000400000000000000" pitchFamily="2" charset="-78"/>
            </a:endParaRPr>
          </a:p>
          <a:p>
            <a:pPr marL="800100" lvl="1" indent="-342900" algn="just" rtl="1">
              <a:lnSpc>
                <a:spcPct val="150000"/>
              </a:lnSpc>
              <a:buFont typeface="Wingdings" panose="05000000000000000000" pitchFamily="2" charset="2"/>
              <a:buChar char="v"/>
            </a:pPr>
            <a:r>
              <a:rPr lang="fa-IR" sz="2000" dirty="0">
                <a:cs typeface="B Traffic" panose="00000400000000000000" pitchFamily="2" charset="-78"/>
              </a:rPr>
              <a:t>به علت محدودیت انبارهای سازمانهای امداد رسان تا زمان درخواست آنها، باید </a:t>
            </a:r>
            <a:r>
              <a:rPr lang="ar-SA" sz="2000" dirty="0">
                <a:cs typeface="B Traffic" panose="00000400000000000000" pitchFamily="2" charset="-78"/>
              </a:rPr>
              <a:t>از دادن مواد خوراکی‌، لباس و سایر امکانات ‌خودداری شود.</a:t>
            </a:r>
            <a:endParaRPr lang="en-US" sz="2000" dirty="0">
              <a:cs typeface="B Traffic" panose="00000400000000000000" pitchFamily="2" charset="-78"/>
            </a:endParaRPr>
          </a:p>
          <a:p>
            <a:pPr marL="800100" lvl="1" indent="-342900" algn="just" rtl="1">
              <a:lnSpc>
                <a:spcPct val="150000"/>
              </a:lnSpc>
              <a:buFont typeface="Wingdings" panose="05000000000000000000" pitchFamily="2" charset="2"/>
              <a:buChar char="v"/>
            </a:pPr>
            <a:r>
              <a:rPr lang="fa-IR" sz="2000" dirty="0">
                <a:cs typeface="B Traffic" panose="00000400000000000000" pitchFamily="2" charset="-78"/>
              </a:rPr>
              <a:t>بهتر است </a:t>
            </a:r>
            <a:r>
              <a:rPr lang="ar-SA" sz="2000" dirty="0">
                <a:cs typeface="B Traffic" panose="00000400000000000000" pitchFamily="2" charset="-78"/>
              </a:rPr>
              <a:t>به جای هدیه چند قلم کالای مختلف، مقداری از یک کالای مشخص</a:t>
            </a:r>
            <a:r>
              <a:rPr lang="fa-IR" sz="2000" dirty="0">
                <a:cs typeface="B Traffic" panose="00000400000000000000" pitchFamily="2" charset="-78"/>
              </a:rPr>
              <a:t> مثل</a:t>
            </a:r>
            <a:r>
              <a:rPr lang="ar-SA" sz="2000" dirty="0">
                <a:cs typeface="B Traffic" panose="00000400000000000000" pitchFamily="2" charset="-78"/>
              </a:rPr>
              <a:t> مواد خوراکی فاسد نشدنی</a:t>
            </a:r>
            <a:r>
              <a:rPr lang="fa-IR" sz="2000" dirty="0">
                <a:cs typeface="B Traffic" panose="00000400000000000000" pitchFamily="2" charset="-78"/>
              </a:rPr>
              <a:t> و کنسرو و...</a:t>
            </a:r>
            <a:r>
              <a:rPr lang="ar-SA" sz="2000" dirty="0">
                <a:cs typeface="B Traffic" panose="00000400000000000000" pitchFamily="2" charset="-78"/>
              </a:rPr>
              <a:t> را اهدا کرد. </a:t>
            </a:r>
            <a:endParaRPr lang="fa-IR" sz="2000" dirty="0">
              <a:cs typeface="B Traffic" panose="00000400000000000000" pitchFamily="2" charset="-78"/>
            </a:endParaRPr>
          </a:p>
          <a:p>
            <a:pPr marL="800100" lvl="1" indent="-342900" algn="just" rtl="1">
              <a:lnSpc>
                <a:spcPct val="150000"/>
              </a:lnSpc>
              <a:buFont typeface="Wingdings" panose="05000000000000000000" pitchFamily="2" charset="2"/>
              <a:buChar char="v"/>
            </a:pPr>
            <a:r>
              <a:rPr lang="ar-SA" sz="2000" dirty="0">
                <a:cs typeface="B Traffic" panose="00000400000000000000" pitchFamily="2" charset="-78"/>
              </a:rPr>
              <a:t>باید دانست که کمک‌ها به کجا می‌روند. </a:t>
            </a:r>
            <a:endParaRPr lang="fa-IR" sz="2000" dirty="0">
              <a:cs typeface="B Traffic" panose="00000400000000000000" pitchFamily="2" charset="-78"/>
            </a:endParaRPr>
          </a:p>
        </p:txBody>
      </p:sp>
      <p:sp>
        <p:nvSpPr>
          <p:cNvPr id="6" name="Title 1"/>
          <p:cNvSpPr>
            <a:spLocks noGrp="1"/>
          </p:cNvSpPr>
          <p:nvPr>
            <p:ph type="title"/>
          </p:nvPr>
        </p:nvSpPr>
        <p:spPr>
          <a:xfrm>
            <a:off x="898838" y="764273"/>
            <a:ext cx="9221689" cy="641450"/>
          </a:xfrm>
        </p:spPr>
        <p:txBody>
          <a:bodyPr>
            <a:normAutofit/>
          </a:bodyPr>
          <a:lstStyle/>
          <a:p>
            <a:pPr algn="r" rtl="1"/>
            <a:r>
              <a:rPr lang="fa-IR" sz="2400" dirty="0">
                <a:solidFill>
                  <a:schemeClr val="bg1"/>
                </a:solidFill>
                <a:cs typeface="B Titr" panose="00000700000000000000" pitchFamily="2" charset="-78"/>
              </a:rPr>
              <a:t>بازگشت به وضعیت عادی ـ کمک به دیگران</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3420500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70560" y="2208830"/>
            <a:ext cx="8839199" cy="3631763"/>
          </a:xfrm>
          <a:prstGeom prst="rect">
            <a:avLst/>
          </a:prstGeom>
        </p:spPr>
        <p:txBody>
          <a:bodyPr wrap="square">
            <a:spAutoFit/>
          </a:bodyPr>
          <a:lstStyle/>
          <a:p>
            <a:pPr algn="ctr" rtl="1"/>
            <a:r>
              <a:rPr lang="fa-IR" sz="11500" dirty="0">
                <a:cs typeface="B Titr" panose="00000700000000000000" pitchFamily="2" charset="-78"/>
              </a:rPr>
              <a:t>مانور </a:t>
            </a:r>
          </a:p>
          <a:p>
            <a:pPr algn="ctr" rtl="1"/>
            <a:r>
              <a:rPr lang="fa-IR" sz="11500" dirty="0">
                <a:cs typeface="B Titr" panose="00000700000000000000" pitchFamily="2" charset="-78"/>
              </a:rPr>
              <a:t>چادرزنی</a:t>
            </a:r>
            <a:endParaRPr lang="en-US" sz="11500" dirty="0"/>
          </a:p>
        </p:txBody>
      </p:sp>
      <p:sp>
        <p:nvSpPr>
          <p:cNvPr id="7" name="Rectangle 6">
            <a:hlinkClick r:id="rId3" action="ppaction://hlinksldjump"/>
          </p:cNvPr>
          <p:cNvSpPr/>
          <p:nvPr/>
        </p:nvSpPr>
        <p:spPr>
          <a:xfrm rot="19095865">
            <a:off x="27296" y="237026"/>
            <a:ext cx="681597" cy="291618"/>
          </a:xfrm>
          <a:prstGeom prst="rect">
            <a:avLst/>
          </a:prstGeom>
        </p:spPr>
        <p:txBody>
          <a:bodyPr wrap="none">
            <a:spAutoFit/>
          </a:bodyPr>
          <a:lstStyle/>
          <a:p>
            <a:pPr defTabSz="1007943" rtl="1">
              <a:lnSpc>
                <a:spcPct val="90000"/>
              </a:lnSpc>
              <a:spcBef>
                <a:spcPct val="0"/>
              </a:spcBef>
            </a:pPr>
            <a:r>
              <a:rPr lang="fa-IR" sz="1400" dirty="0">
                <a:latin typeface="Times New Roman"/>
                <a:ea typeface="Times New Roman"/>
                <a:cs typeface="B Titr" panose="00000700000000000000" pitchFamily="2" charset="-78"/>
              </a:rPr>
              <a:t>بازگشت</a:t>
            </a:r>
            <a:endParaRPr lang="en-US" sz="1400" dirty="0">
              <a:latin typeface="Times New Roman"/>
              <a:ea typeface="Times New Roman"/>
              <a:cs typeface="B Titr" panose="00000700000000000000" pitchFamily="2" charset="-78"/>
            </a:endParaRPr>
          </a:p>
        </p:txBody>
      </p:sp>
    </p:spTree>
    <p:extLst>
      <p:ext uri="{BB962C8B-B14F-4D97-AF65-F5344CB8AC3E}">
        <p14:creationId xmlns:p14="http://schemas.microsoft.com/office/powerpoint/2010/main" val="3324378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332" y="4354176"/>
            <a:ext cx="4776281" cy="2231449"/>
          </a:xfrm>
          <a:prstGeom prst="rect">
            <a:avLst/>
          </a:prstGeom>
          <a:noFill/>
          <a:ln>
            <a:noFill/>
          </a:ln>
        </p:spPr>
      </p:pic>
      <p:sp>
        <p:nvSpPr>
          <p:cNvPr id="6" name="Rectangle 5"/>
          <p:cNvSpPr/>
          <p:nvPr/>
        </p:nvSpPr>
        <p:spPr>
          <a:xfrm>
            <a:off x="191069" y="1457518"/>
            <a:ext cx="10290411" cy="2312813"/>
          </a:xfrm>
          <a:prstGeom prst="rect">
            <a:avLst/>
          </a:prstGeom>
        </p:spPr>
        <p:txBody>
          <a:bodyPr wrap="square">
            <a:spAutoFit/>
          </a:bodyPr>
          <a:lstStyle/>
          <a:p>
            <a:pPr marL="342900" indent="-342900" algn="just" defTabSz="1007943" rtl="1">
              <a:lnSpc>
                <a:spcPct val="150000"/>
              </a:lnSpc>
              <a:spcBef>
                <a:spcPts val="1102"/>
              </a:spcBef>
              <a:buFont typeface="Wingdings" panose="05000000000000000000" pitchFamily="2" charset="2"/>
              <a:buChar char="q"/>
            </a:pPr>
            <a:r>
              <a:rPr lang="ar-SA" sz="2300" dirty="0">
                <a:latin typeface="Times New Roman"/>
                <a:ea typeface="Times New Roman"/>
                <a:cs typeface="B Traffic" panose="00000400000000000000" pitchFamily="2" charset="-78"/>
              </a:rPr>
              <a:t>چادر امدادی اولین و در دسترس</a:t>
            </a:r>
            <a:r>
              <a:rPr lang="fa-IR" sz="2300" dirty="0">
                <a:latin typeface="Times New Roman"/>
                <a:ea typeface="Times New Roman"/>
                <a:cs typeface="B Traffic" panose="00000400000000000000" pitchFamily="2" charset="-78"/>
              </a:rPr>
              <a:t>‎</a:t>
            </a:r>
            <a:r>
              <a:rPr lang="ar-SA" sz="2300" dirty="0">
                <a:latin typeface="Times New Roman"/>
                <a:ea typeface="Times New Roman"/>
                <a:cs typeface="B Traffic" panose="00000400000000000000" pitchFamily="2" charset="-78"/>
              </a:rPr>
              <a:t>ترین سرپناه اضطراری در حوادث و سوانح </a:t>
            </a:r>
            <a:r>
              <a:rPr lang="fa-IR" sz="2300" dirty="0">
                <a:latin typeface="Times New Roman"/>
                <a:ea typeface="Times New Roman"/>
                <a:cs typeface="B Traffic" panose="00000400000000000000" pitchFamily="2" charset="-78"/>
              </a:rPr>
              <a:t>است</a:t>
            </a:r>
            <a:r>
              <a:rPr lang="ar-SA" sz="2300" dirty="0">
                <a:latin typeface="Times New Roman"/>
                <a:ea typeface="Times New Roman"/>
                <a:cs typeface="B Traffic" panose="00000400000000000000" pitchFamily="2" charset="-78"/>
              </a:rPr>
              <a:t>.</a:t>
            </a:r>
            <a:endParaRPr lang="fa-IR" sz="2300" dirty="0">
              <a:latin typeface="Times New Roman"/>
              <a:ea typeface="Times New Roman"/>
              <a:cs typeface="B Traffic" panose="00000400000000000000" pitchFamily="2" charset="-78"/>
            </a:endParaRPr>
          </a:p>
          <a:p>
            <a:pPr marL="342900" indent="-342900" algn="just" defTabSz="1007943" rtl="1">
              <a:lnSpc>
                <a:spcPct val="150000"/>
              </a:lnSpc>
              <a:spcBef>
                <a:spcPts val="1102"/>
              </a:spcBef>
              <a:buFont typeface="Wingdings" panose="05000000000000000000" pitchFamily="2" charset="2"/>
              <a:buChar char="q"/>
            </a:pPr>
            <a:r>
              <a:rPr lang="ar-SA" sz="2300" dirty="0">
                <a:latin typeface="Times New Roman"/>
                <a:ea typeface="Times New Roman"/>
                <a:cs typeface="B Traffic" panose="00000400000000000000" pitchFamily="2" charset="-78"/>
              </a:rPr>
              <a:t>در برخی از حوادث اردوگاه‌هایی توسط سازمان‌های امدادی برای اسکان اضطراری آسیب</a:t>
            </a:r>
            <a:r>
              <a:rPr lang="fa-IR" sz="2300" dirty="0">
                <a:latin typeface="Times New Roman"/>
                <a:ea typeface="Times New Roman"/>
                <a:cs typeface="B Traffic" panose="00000400000000000000" pitchFamily="2" charset="-78"/>
              </a:rPr>
              <a:t>‎</a:t>
            </a:r>
            <a:r>
              <a:rPr lang="ar-SA" sz="2300" dirty="0">
                <a:latin typeface="Times New Roman"/>
                <a:ea typeface="Times New Roman"/>
                <a:cs typeface="B Traffic" panose="00000400000000000000" pitchFamily="2" charset="-78"/>
              </a:rPr>
              <a:t>دیدگان برپا می‌شود که این اردوگاه‌ها بر اساس استانداردهای مشخص و عمدتاً توسط تیم</a:t>
            </a:r>
            <a:r>
              <a:rPr lang="fa-IR" sz="2300" dirty="0">
                <a:latin typeface="Times New Roman"/>
                <a:ea typeface="Times New Roman"/>
                <a:cs typeface="B Traffic" panose="00000400000000000000" pitchFamily="2" charset="-78"/>
              </a:rPr>
              <a:t>‎</a:t>
            </a:r>
            <a:r>
              <a:rPr lang="ar-SA" sz="2300" dirty="0">
                <a:latin typeface="Times New Roman"/>
                <a:ea typeface="Times New Roman"/>
                <a:cs typeface="B Traffic" panose="00000400000000000000" pitchFamily="2" charset="-78"/>
              </a:rPr>
              <a:t>های متخصص برپا می‌گردند</a:t>
            </a:r>
            <a:r>
              <a:rPr lang="fa-IR" sz="2300" dirty="0">
                <a:latin typeface="Times New Roman"/>
                <a:ea typeface="Times New Roman"/>
                <a:cs typeface="B Traffic" panose="00000400000000000000" pitchFamily="2" charset="-78"/>
              </a:rPr>
              <a:t>.</a:t>
            </a:r>
            <a:endParaRPr lang="en-US" sz="2300" dirty="0">
              <a:latin typeface="Times New Roman"/>
              <a:ea typeface="Times New Roman"/>
              <a:cs typeface="B Traffic" panose="00000400000000000000" pitchFamily="2" charset="-78"/>
            </a:endParaRPr>
          </a:p>
        </p:txBody>
      </p:sp>
      <p:sp>
        <p:nvSpPr>
          <p:cNvPr id="7" name="Rounded Rectangle 6"/>
          <p:cNvSpPr/>
          <p:nvPr/>
        </p:nvSpPr>
        <p:spPr>
          <a:xfrm>
            <a:off x="1142999" y="579120"/>
            <a:ext cx="3210637" cy="685800"/>
          </a:xfrm>
          <a:prstGeom prst="roundRect">
            <a:avLst>
              <a:gd name="adj" fmla="val 27778"/>
            </a:avLst>
          </a:prstGeom>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600" b="1" dirty="0">
                <a:cs typeface="B Traffic" pitchFamily="2" charset="-78"/>
              </a:rPr>
              <a:t>مانور: چادرزنی</a:t>
            </a:r>
            <a:endParaRPr lang="en-US" sz="3600" b="1" dirty="0">
              <a:cs typeface="B Traffic" pitchFamily="2" charset="-78"/>
            </a:endParaRPr>
          </a:p>
        </p:txBody>
      </p:sp>
      <p:sp>
        <p:nvSpPr>
          <p:cNvPr id="9" name="Rectangle 8"/>
          <p:cNvSpPr/>
          <p:nvPr/>
        </p:nvSpPr>
        <p:spPr>
          <a:xfrm>
            <a:off x="7192543" y="879267"/>
            <a:ext cx="2960037"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endParaRPr lang="en-US" sz="2800" dirty="0">
              <a:solidFill>
                <a:schemeClr val="bg1"/>
              </a:solidFill>
              <a:latin typeface="+mj-lt"/>
              <a:ea typeface="+mj-ea"/>
              <a:cs typeface="B Titr" panose="00000700000000000000" pitchFamily="2" charset="-78"/>
            </a:endParaRPr>
          </a:p>
        </p:txBody>
      </p:sp>
      <p:sp>
        <p:nvSpPr>
          <p:cNvPr id="11" name="Rectangle 10"/>
          <p:cNvSpPr/>
          <p:nvPr/>
        </p:nvSpPr>
        <p:spPr>
          <a:xfrm>
            <a:off x="191069" y="3792154"/>
            <a:ext cx="10290411" cy="2036455"/>
          </a:xfrm>
          <a:prstGeom prst="rect">
            <a:avLst/>
          </a:prstGeom>
        </p:spPr>
        <p:txBody>
          <a:bodyPr wrap="square">
            <a:spAutoFit/>
          </a:bodyPr>
          <a:lstStyle/>
          <a:p>
            <a:pPr marL="342900" indent="-342900" algn="just" defTabSz="1007943" rtl="1">
              <a:lnSpc>
                <a:spcPct val="150000"/>
              </a:lnSpc>
              <a:spcBef>
                <a:spcPts val="1102"/>
              </a:spcBef>
              <a:buFont typeface="Wingdings" panose="05000000000000000000" pitchFamily="2" charset="2"/>
              <a:buChar char="q"/>
            </a:pPr>
            <a:r>
              <a:rPr lang="fa-IR" sz="2300" dirty="0">
                <a:latin typeface="Times New Roman"/>
                <a:ea typeface="Times New Roman"/>
                <a:cs typeface="B Traffic" panose="00000400000000000000" pitchFamily="2" charset="-78"/>
              </a:rPr>
              <a:t>اغلب </a:t>
            </a:r>
            <a:r>
              <a:rPr lang="ar-SA" sz="2300" dirty="0">
                <a:latin typeface="Times New Roman"/>
                <a:ea typeface="Times New Roman"/>
                <a:cs typeface="B Traffic" panose="00000400000000000000" pitchFamily="2" charset="-78"/>
              </a:rPr>
              <a:t>به دلایل مختلف امکان برپایی اردوگاه </a:t>
            </a:r>
            <a:r>
              <a:rPr lang="fa-IR" sz="2300" dirty="0">
                <a:latin typeface="Times New Roman"/>
                <a:ea typeface="Times New Roman"/>
                <a:cs typeface="B Traffic" panose="00000400000000000000" pitchFamily="2" charset="-78"/>
              </a:rPr>
              <a:t>م</a:t>
            </a:r>
            <a:r>
              <a:rPr lang="ar-SA" sz="2300" dirty="0">
                <a:latin typeface="Times New Roman"/>
                <a:ea typeface="Times New Roman"/>
                <a:cs typeface="B Traffic" panose="00000400000000000000" pitchFamily="2" charset="-78"/>
              </a:rPr>
              <a:t>تمرکز </a:t>
            </a:r>
            <a:r>
              <a:rPr lang="fa-IR" sz="2300" dirty="0">
                <a:latin typeface="Times New Roman"/>
                <a:ea typeface="Times New Roman"/>
                <a:cs typeface="B Traffic" panose="00000400000000000000" pitchFamily="2" charset="-78"/>
              </a:rPr>
              <a:t>حداقل در ساعات اولیه </a:t>
            </a:r>
            <a:r>
              <a:rPr lang="ar-SA" sz="2300" dirty="0">
                <a:latin typeface="Times New Roman"/>
                <a:ea typeface="Times New Roman"/>
                <a:cs typeface="B Traffic" panose="00000400000000000000" pitchFamily="2" charset="-78"/>
              </a:rPr>
              <a:t>وجود ندارد </a:t>
            </a:r>
            <a:endParaRPr lang="fa-IR" sz="2300" dirty="0">
              <a:latin typeface="Times New Roman"/>
              <a:ea typeface="Times New Roman"/>
              <a:cs typeface="B Traffic" panose="00000400000000000000" pitchFamily="2" charset="-78"/>
            </a:endParaRPr>
          </a:p>
          <a:p>
            <a:pPr marL="342900" indent="-342900" algn="just" defTabSz="1007943" rtl="1">
              <a:lnSpc>
                <a:spcPct val="150000"/>
              </a:lnSpc>
              <a:spcBef>
                <a:spcPts val="1102"/>
              </a:spcBef>
              <a:buFont typeface="Wingdings" panose="05000000000000000000" pitchFamily="2" charset="2"/>
              <a:buChar char="q"/>
            </a:pPr>
            <a:r>
              <a:rPr lang="ar-SA" sz="2300" dirty="0">
                <a:latin typeface="Times New Roman"/>
                <a:ea typeface="Times New Roman"/>
                <a:cs typeface="B Traffic" panose="00000400000000000000" pitchFamily="2" charset="-78"/>
              </a:rPr>
              <a:t>در این وضعیت خانواده‌ها باید بتوانند با رعایت اصول اولیه </a:t>
            </a:r>
            <a:endParaRPr lang="fa-IR" sz="2300" dirty="0">
              <a:latin typeface="Times New Roman"/>
              <a:ea typeface="Times New Roman"/>
              <a:cs typeface="B Traffic" panose="00000400000000000000" pitchFamily="2" charset="-78"/>
            </a:endParaRPr>
          </a:p>
          <a:p>
            <a:pPr algn="just" defTabSz="1007943" rtl="1">
              <a:lnSpc>
                <a:spcPct val="150000"/>
              </a:lnSpc>
              <a:spcBef>
                <a:spcPts val="1102"/>
              </a:spcBef>
            </a:pPr>
            <a:r>
              <a:rPr lang="ar-SA" sz="2300" dirty="0">
                <a:latin typeface="Times New Roman"/>
                <a:ea typeface="Times New Roman"/>
                <a:cs typeface="B Traffic" panose="00000400000000000000" pitchFamily="2" charset="-78"/>
              </a:rPr>
              <a:t>چادرهای امدادی تحویلی از سوی امدادرسانان را برپا کنند</a:t>
            </a:r>
            <a:r>
              <a:rPr lang="fa-IR" sz="2300" dirty="0">
                <a:latin typeface="Times New Roman"/>
                <a:ea typeface="Times New Roman"/>
                <a:cs typeface="B Traffic" panose="00000400000000000000" pitchFamily="2" charset="-78"/>
              </a:rPr>
              <a:t>.</a:t>
            </a:r>
          </a:p>
        </p:txBody>
      </p:sp>
    </p:spTree>
    <p:extLst>
      <p:ext uri="{BB962C8B-B14F-4D97-AF65-F5344CB8AC3E}">
        <p14:creationId xmlns:p14="http://schemas.microsoft.com/office/powerpoint/2010/main" val="21009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640" y="612843"/>
            <a:ext cx="4192620" cy="2266547"/>
          </a:xfrm>
          <a:prstGeom prst="rect">
            <a:avLst/>
          </a:prstGeom>
          <a:noFill/>
          <a:ln>
            <a:noFill/>
          </a:ln>
        </p:spPr>
      </p:pic>
      <p:sp>
        <p:nvSpPr>
          <p:cNvPr id="14" name="Rectangle 13"/>
          <p:cNvSpPr/>
          <p:nvPr/>
        </p:nvSpPr>
        <p:spPr>
          <a:xfrm>
            <a:off x="191070" y="1447108"/>
            <a:ext cx="10317706" cy="5180905"/>
          </a:xfrm>
          <a:prstGeom prst="rect">
            <a:avLst/>
          </a:prstGeom>
        </p:spPr>
        <p:txBody>
          <a:bodyPr wrap="square">
            <a:spAutoFit/>
          </a:bodyPr>
          <a:lstStyle/>
          <a:p>
            <a:pPr algn="just" defTabSz="1007943" rtl="1">
              <a:spcBef>
                <a:spcPts val="1102"/>
              </a:spcBef>
            </a:pPr>
            <a:r>
              <a:rPr lang="fa-IR" sz="2400" b="1" dirty="0">
                <a:latin typeface="Times New Roman"/>
                <a:ea typeface="Times New Roman"/>
                <a:cs typeface="B Traffic" panose="00000400000000000000" pitchFamily="2" charset="-78"/>
              </a:rPr>
              <a:t>قبل از برپایی چادر محل مناسبی را انتخاب کنید:	</a:t>
            </a:r>
            <a:endParaRPr lang="en-US" sz="2400" b="1"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محل نصب چادر با توجه به جهت وزش باد منطقه جانمایی </a:t>
            </a:r>
            <a:r>
              <a:rPr lang="fa-IR" sz="2200" dirty="0">
                <a:latin typeface="Times New Roman"/>
                <a:ea typeface="Times New Roman"/>
                <a:cs typeface="B Traffic" panose="00000400000000000000" pitchFamily="2" charset="-78"/>
              </a:rPr>
              <a:t>شود</a:t>
            </a:r>
            <a:r>
              <a:rPr lang="ar-SA" sz="2200" dirty="0">
                <a:latin typeface="Times New Roman"/>
                <a:ea typeface="Times New Roman"/>
                <a:cs typeface="B Traffic" panose="00000400000000000000" pitchFamily="2" charset="-78"/>
              </a:rPr>
              <a:t>.</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ترجیحاً از مناطق پردرخت یا پوشش گیاهی بلند و متراکم (علفزارها) دور باشد.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محل‌های سفت و سنگلاخی و محل‌های پر گل‌</a:t>
            </a:r>
            <a:r>
              <a:rPr lang="fa-IR" sz="2200" dirty="0">
                <a:latin typeface="Times New Roman"/>
                <a:ea typeface="Times New Roman"/>
                <a:cs typeface="B Traffic" panose="00000400000000000000" pitchFamily="2" charset="-78"/>
              </a:rPr>
              <a:t> </a:t>
            </a:r>
            <a:r>
              <a:rPr lang="ar-SA" sz="2200" dirty="0">
                <a:latin typeface="Times New Roman"/>
                <a:ea typeface="Times New Roman"/>
                <a:cs typeface="B Traffic" panose="00000400000000000000" pitchFamily="2" charset="-78"/>
              </a:rPr>
              <a:t>و</a:t>
            </a:r>
            <a:r>
              <a:rPr lang="fa-IR" sz="2200" dirty="0">
                <a:latin typeface="Times New Roman"/>
                <a:ea typeface="Times New Roman"/>
                <a:cs typeface="B Traffic" panose="00000400000000000000" pitchFamily="2" charset="-78"/>
              </a:rPr>
              <a:t> </a:t>
            </a:r>
            <a:r>
              <a:rPr lang="ar-SA" sz="2200" dirty="0">
                <a:latin typeface="Times New Roman"/>
                <a:ea typeface="Times New Roman"/>
                <a:cs typeface="B Traffic" panose="00000400000000000000" pitchFamily="2" charset="-78"/>
              </a:rPr>
              <a:t>لای انتخاب </a:t>
            </a:r>
            <a:r>
              <a:rPr lang="fa-IR" sz="2200" dirty="0">
                <a:latin typeface="Times New Roman"/>
                <a:ea typeface="Times New Roman"/>
                <a:cs typeface="B Traffic" panose="00000400000000000000" pitchFamily="2" charset="-78"/>
              </a:rPr>
              <a:t>نشود.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امکان کوبیدن میخ و استحکام میخ در زمین وجود داشته باشد.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a:t>
            </a:r>
            <a:r>
              <a:rPr lang="fa-IR" sz="2200" dirty="0">
                <a:latin typeface="Times New Roman"/>
                <a:ea typeface="Times New Roman"/>
                <a:cs typeface="B Traffic" panose="00000400000000000000" pitchFamily="2" charset="-78"/>
              </a:rPr>
              <a:t>اگر در </a:t>
            </a:r>
            <a:r>
              <a:rPr lang="ar-SA" sz="2200" dirty="0">
                <a:latin typeface="Times New Roman"/>
                <a:ea typeface="Times New Roman"/>
                <a:cs typeface="B Traffic" panose="00000400000000000000" pitchFamily="2" charset="-78"/>
              </a:rPr>
              <a:t>محل‌ احتمال سیل و طغیان رودخانه وجود دارد نباید </a:t>
            </a:r>
            <a:r>
              <a:rPr lang="fa-IR" sz="2200" dirty="0">
                <a:latin typeface="Times New Roman"/>
                <a:ea typeface="Times New Roman"/>
                <a:cs typeface="B Traffic" panose="00000400000000000000" pitchFamily="2" charset="-78"/>
              </a:rPr>
              <a:t>چادر نصب شود.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a:t>
            </a:r>
            <a:r>
              <a:rPr lang="fa-IR" sz="2200" dirty="0">
                <a:latin typeface="Times New Roman"/>
                <a:ea typeface="Times New Roman"/>
                <a:cs typeface="B Traffic" panose="00000400000000000000" pitchFamily="2" charset="-78"/>
              </a:rPr>
              <a:t>فاصله </a:t>
            </a:r>
            <a:r>
              <a:rPr lang="ar-SA" sz="2200" dirty="0">
                <a:latin typeface="Times New Roman"/>
                <a:ea typeface="Times New Roman"/>
                <a:cs typeface="B Traffic" panose="00000400000000000000" pitchFamily="2" charset="-78"/>
              </a:rPr>
              <a:t>از مراکز تولید و تجمع آلودگی ها </a:t>
            </a:r>
            <a:r>
              <a:rPr lang="fa-IR" sz="2200" dirty="0">
                <a:latin typeface="Times New Roman"/>
                <a:ea typeface="Times New Roman"/>
                <a:cs typeface="B Traffic" panose="00000400000000000000" pitchFamily="2" charset="-78"/>
              </a:rPr>
              <a:t>(</a:t>
            </a:r>
            <a:r>
              <a:rPr lang="ar-SA" sz="2200" dirty="0">
                <a:latin typeface="Times New Roman"/>
                <a:ea typeface="Times New Roman"/>
                <a:cs typeface="B Traffic" panose="00000400000000000000" pitchFamily="2" charset="-78"/>
              </a:rPr>
              <a:t>پشه و توده زباله و فاضلاب</a:t>
            </a:r>
            <a:r>
              <a:rPr lang="fa-IR" sz="2200" dirty="0">
                <a:latin typeface="Times New Roman"/>
                <a:ea typeface="Times New Roman"/>
                <a:cs typeface="B Traffic" panose="00000400000000000000" pitchFamily="2" charset="-78"/>
              </a:rPr>
              <a:t>) رعایت شود.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a:t>
            </a:r>
            <a:r>
              <a:rPr lang="fa-IR" sz="2200" dirty="0">
                <a:latin typeface="Times New Roman"/>
                <a:ea typeface="Times New Roman"/>
                <a:cs typeface="B Traffic" panose="00000400000000000000" pitchFamily="2" charset="-78"/>
              </a:rPr>
              <a:t>محل </a:t>
            </a:r>
            <a:r>
              <a:rPr lang="ar-SA" sz="2200" dirty="0">
                <a:latin typeface="Times New Roman"/>
                <a:ea typeface="Times New Roman"/>
                <a:cs typeface="B Traffic" panose="00000400000000000000" pitchFamily="2" charset="-78"/>
              </a:rPr>
              <a:t>شیب مناسبی داشته باشد.</a:t>
            </a:r>
            <a:endParaRPr lang="en-US" sz="2200" dirty="0">
              <a:latin typeface="Times New Roman"/>
              <a:ea typeface="Times New Roman"/>
              <a:cs typeface="B Traffic" panose="00000400000000000000" pitchFamily="2" charset="-78"/>
            </a:endParaRPr>
          </a:p>
          <a:p>
            <a:pPr marL="287338" indent="-252000" algn="just" defTabSz="1007943" rtl="1">
              <a:lnSpc>
                <a:spcPts val="3500"/>
              </a:lnSpc>
              <a:spcBef>
                <a:spcPts val="1102"/>
              </a:spcBef>
            </a:pPr>
            <a:r>
              <a:rPr lang="ar-SA" sz="2200" dirty="0">
                <a:latin typeface="Times New Roman"/>
                <a:ea typeface="Times New Roman"/>
                <a:cs typeface="B Traffic" panose="00000400000000000000" pitchFamily="2" charset="-78"/>
              </a:rPr>
              <a:t>ـ در محل‌هایی که احتمال سقوط سنگ، مصالح، سیم برق و ... وجود دارد، </a:t>
            </a:r>
            <a:r>
              <a:rPr lang="fa-IR" sz="2200" dirty="0">
                <a:latin typeface="Times New Roman"/>
                <a:ea typeface="Times New Roman"/>
                <a:cs typeface="B Traffic" panose="00000400000000000000" pitchFamily="2" charset="-78"/>
              </a:rPr>
              <a:t>چادر </a:t>
            </a:r>
            <a:r>
              <a:rPr lang="ar-SA" sz="2200" dirty="0">
                <a:latin typeface="Times New Roman"/>
                <a:ea typeface="Times New Roman"/>
                <a:cs typeface="B Traffic" panose="00000400000000000000" pitchFamily="2" charset="-78"/>
              </a:rPr>
              <a:t>نصب </a:t>
            </a:r>
            <a:r>
              <a:rPr lang="fa-IR" sz="2200" dirty="0">
                <a:latin typeface="Times New Roman"/>
                <a:ea typeface="Times New Roman"/>
                <a:cs typeface="B Traffic" panose="00000400000000000000" pitchFamily="2" charset="-78"/>
              </a:rPr>
              <a:t>نشود.</a:t>
            </a:r>
          </a:p>
        </p:txBody>
      </p:sp>
      <p:sp>
        <p:nvSpPr>
          <p:cNvPr id="16" name="Rectangle 15"/>
          <p:cNvSpPr/>
          <p:nvPr/>
        </p:nvSpPr>
        <p:spPr>
          <a:xfrm>
            <a:off x="7192543" y="879267"/>
            <a:ext cx="2960037"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endParaRPr lang="en-US" sz="2800" dirty="0">
              <a:solidFill>
                <a:schemeClr val="bg1"/>
              </a:solidFill>
              <a:latin typeface="+mj-lt"/>
              <a:ea typeface="+mj-ea"/>
              <a:cs typeface="B Titr" panose="00000700000000000000" pitchFamily="2" charset="-78"/>
            </a:endParaRPr>
          </a:p>
        </p:txBody>
      </p:sp>
    </p:spTree>
    <p:extLst>
      <p:ext uri="{BB962C8B-B14F-4D97-AF65-F5344CB8AC3E}">
        <p14:creationId xmlns:p14="http://schemas.microsoft.com/office/powerpoint/2010/main" val="204134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solidFill>
                  <a:srgbClr val="0070C0"/>
                </a:solidFill>
                <a:cs typeface="B Traffic" panose="00000400000000000000" pitchFamily="2" charset="-78"/>
              </a:rPr>
              <a:t>ارزیابی خطر غیرسازه ای</a:t>
            </a:r>
          </a:p>
          <a:p>
            <a:pPr algn="just" rtl="1" fontAlgn="base">
              <a:lnSpc>
                <a:spcPct val="150000"/>
              </a:lnSpc>
            </a:pPr>
            <a:r>
              <a:rPr lang="fa-IR" sz="2400" dirty="0">
                <a:latin typeface="Times New Roman"/>
                <a:ea typeface="Times New Roman"/>
                <a:cs typeface="B Traffic" panose="00000400000000000000" pitchFamily="2" charset="-78"/>
              </a:rPr>
              <a:t>هر چیزی غیر از سقف، دیوارها و ستون‌ها در یک ساختمان اجزای غیرسازه‌ای آن ساختمان هستند. </a:t>
            </a:r>
          </a:p>
          <a:p>
            <a:pPr algn="just" rtl="1" fontAlgn="base">
              <a:lnSpc>
                <a:spcPct val="150000"/>
              </a:lnSpc>
            </a:pPr>
            <a:r>
              <a:rPr lang="fa-IR" sz="2400" dirty="0">
                <a:latin typeface="Times New Roman"/>
                <a:ea typeface="Times New Roman"/>
                <a:cs typeface="B Traffic" panose="00000400000000000000" pitchFamily="2" charset="-78"/>
              </a:rPr>
              <a:t>اجزای غیرسازه‌ای معمولاً به دلایل زیر باعث مصدومیت یا مرگ می‌شوند:</a:t>
            </a:r>
          </a:p>
        </p:txBody>
      </p:sp>
      <p:grpSp>
        <p:nvGrpSpPr>
          <p:cNvPr id="5" name="Group 4"/>
          <p:cNvGrpSpPr/>
          <p:nvPr/>
        </p:nvGrpSpPr>
        <p:grpSpPr>
          <a:xfrm>
            <a:off x="7040880" y="4343400"/>
            <a:ext cx="2592914" cy="551974"/>
            <a:chOff x="1209214" y="46147"/>
            <a:chExt cx="3363696" cy="646114"/>
          </a:xfrm>
        </p:grpSpPr>
        <p:sp>
          <p:nvSpPr>
            <p:cNvPr id="6" name="Rounded Rectangle 5"/>
            <p:cNvSpPr/>
            <p:nvPr/>
          </p:nvSpPr>
          <p:spPr>
            <a:xfrm>
              <a:off x="1209214" y="46147"/>
              <a:ext cx="3363696" cy="646114"/>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240755" y="77688"/>
              <a:ext cx="3300614" cy="583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400" b="1" kern="1200" dirty="0">
                  <a:solidFill>
                    <a:srgbClr val="000000"/>
                  </a:solidFill>
                  <a:latin typeface="B Mitra"/>
                  <a:ea typeface="Calibri"/>
                  <a:cs typeface="B Traffic" panose="00000400000000000000" pitchFamily="2" charset="-78"/>
                </a:rPr>
                <a:t>جابجا شدن</a:t>
              </a:r>
              <a:endParaRPr lang="en-US" sz="2400" b="1" kern="1200" dirty="0"/>
            </a:p>
          </p:txBody>
        </p:sp>
      </p:grpSp>
      <p:grpSp>
        <p:nvGrpSpPr>
          <p:cNvPr id="10" name="Group 9"/>
          <p:cNvGrpSpPr/>
          <p:nvPr/>
        </p:nvGrpSpPr>
        <p:grpSpPr>
          <a:xfrm>
            <a:off x="5745480" y="4922520"/>
            <a:ext cx="2592914" cy="551974"/>
            <a:chOff x="1209214" y="46147"/>
            <a:chExt cx="3363696" cy="646114"/>
          </a:xfrm>
        </p:grpSpPr>
        <p:sp>
          <p:nvSpPr>
            <p:cNvPr id="11" name="Rounded Rectangle 10"/>
            <p:cNvSpPr/>
            <p:nvPr/>
          </p:nvSpPr>
          <p:spPr>
            <a:xfrm>
              <a:off x="1209214" y="46147"/>
              <a:ext cx="3363696" cy="646114"/>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240755" y="77688"/>
              <a:ext cx="3300614" cy="583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400" b="1" kern="1200" dirty="0">
                  <a:solidFill>
                    <a:srgbClr val="000000"/>
                  </a:solidFill>
                  <a:latin typeface="B Mitra"/>
                  <a:ea typeface="Calibri"/>
                  <a:cs typeface="B Traffic" panose="00000400000000000000" pitchFamily="2" charset="-78"/>
                </a:rPr>
                <a:t>پرتاب شدن</a:t>
              </a:r>
              <a:endParaRPr lang="en-US" sz="2400" b="1" kern="1200" dirty="0"/>
            </a:p>
          </p:txBody>
        </p:sp>
      </p:grpSp>
      <p:grpSp>
        <p:nvGrpSpPr>
          <p:cNvPr id="13" name="Group 12"/>
          <p:cNvGrpSpPr/>
          <p:nvPr/>
        </p:nvGrpSpPr>
        <p:grpSpPr>
          <a:xfrm>
            <a:off x="4480560" y="5501640"/>
            <a:ext cx="2592914" cy="551974"/>
            <a:chOff x="1209214" y="46147"/>
            <a:chExt cx="3363696" cy="646114"/>
          </a:xfrm>
        </p:grpSpPr>
        <p:sp>
          <p:nvSpPr>
            <p:cNvPr id="14" name="Rounded Rectangle 13"/>
            <p:cNvSpPr/>
            <p:nvPr/>
          </p:nvSpPr>
          <p:spPr>
            <a:xfrm>
              <a:off x="1209214" y="46147"/>
              <a:ext cx="3363696" cy="646114"/>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1240755" y="77688"/>
              <a:ext cx="3300614" cy="583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400" b="1" kern="1200" dirty="0">
                  <a:solidFill>
                    <a:srgbClr val="000000"/>
                  </a:solidFill>
                  <a:latin typeface="B Mitra"/>
                  <a:ea typeface="Calibri"/>
                  <a:cs typeface="B Traffic" panose="00000400000000000000" pitchFamily="2" charset="-78"/>
                </a:rPr>
                <a:t>شکستن</a:t>
              </a:r>
              <a:endParaRPr lang="en-US" sz="2400" b="1" kern="1200" dirty="0"/>
            </a:p>
          </p:txBody>
        </p:sp>
      </p:grpSp>
      <p:grpSp>
        <p:nvGrpSpPr>
          <p:cNvPr id="16" name="Group 15"/>
          <p:cNvGrpSpPr/>
          <p:nvPr/>
        </p:nvGrpSpPr>
        <p:grpSpPr>
          <a:xfrm>
            <a:off x="3230880" y="6080760"/>
            <a:ext cx="2592914" cy="551974"/>
            <a:chOff x="1209214" y="46147"/>
            <a:chExt cx="3363696" cy="646114"/>
          </a:xfrm>
        </p:grpSpPr>
        <p:sp>
          <p:nvSpPr>
            <p:cNvPr id="17" name="Rounded Rectangle 16"/>
            <p:cNvSpPr/>
            <p:nvPr/>
          </p:nvSpPr>
          <p:spPr>
            <a:xfrm>
              <a:off x="1209214" y="46147"/>
              <a:ext cx="3363696" cy="646114"/>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1240755" y="77688"/>
              <a:ext cx="3300614" cy="583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400" b="1" kern="1200" dirty="0">
                  <a:solidFill>
                    <a:srgbClr val="000000"/>
                  </a:solidFill>
                  <a:latin typeface="B Mitra"/>
                  <a:ea typeface="Calibri"/>
                  <a:cs typeface="B Traffic" panose="00000400000000000000" pitchFamily="2" charset="-78"/>
                </a:rPr>
                <a:t>سد راه کردن</a:t>
              </a:r>
              <a:endParaRPr lang="en-US" sz="2400" b="1" kern="1200" dirty="0"/>
            </a:p>
          </p:txBody>
        </p:sp>
      </p:grpSp>
    </p:spTree>
    <p:extLst>
      <p:ext uri="{BB962C8B-B14F-4D97-AF65-F5344CB8AC3E}">
        <p14:creationId xmlns:p14="http://schemas.microsoft.com/office/powerpoint/2010/main" val="24842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7421" y="1434445"/>
            <a:ext cx="10304060" cy="346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7338" marR="0" lvl="0" indent="-273050" algn="just" defTabSz="1007943" rtl="1" fontAlgn="base">
              <a:lnSpc>
                <a:spcPct val="100000"/>
              </a:lnSpc>
              <a:spcBef>
                <a:spcPts val="1102"/>
              </a:spcBef>
              <a:spcAft>
                <a:spcPct val="0"/>
              </a:spcAft>
              <a:buClrTx/>
              <a:buSzTx/>
              <a:buFontTx/>
              <a:buNone/>
              <a:tabLst/>
            </a:pPr>
            <a:r>
              <a:rPr lang="fa-IR" altLang="en-US" sz="2400" b="1" dirty="0">
                <a:latin typeface="Times New Roman"/>
                <a:ea typeface="Times New Roman"/>
                <a:cs typeface="B Traffic" panose="00000400000000000000" pitchFamily="2" charset="-78"/>
              </a:rPr>
              <a:t>ن</a:t>
            </a:r>
            <a:r>
              <a:rPr lang="fa-IR" altLang="en-US" sz="2400" b="1" dirty="0" bmk="">
                <a:latin typeface="Times New Roman"/>
                <a:ea typeface="Times New Roman"/>
                <a:cs typeface="B Traffic" panose="00000400000000000000" pitchFamily="2" charset="-78"/>
              </a:rPr>
              <a:t>حوه برپایی چادر (منبع : جزوه چادرزنی سازمان جوانان):</a:t>
            </a:r>
            <a:endParaRPr lang="en-US" altLang="en-US" sz="2400" b="1" dirty="0">
              <a:latin typeface="Times New Roman"/>
              <a:ea typeface="Times New Roman"/>
              <a:cs typeface="B Traffic" panose="00000400000000000000" pitchFamily="2" charset="-78"/>
            </a:endParaRPr>
          </a:p>
          <a:p>
            <a:pPr marL="287338" marR="0" lvl="0" indent="-273050" algn="just" defTabSz="1007943" rtl="1" fontAlgn="base">
              <a:lnSpc>
                <a:spcPct val="150000"/>
              </a:lnSpc>
              <a:spcBef>
                <a:spcPts val="1102"/>
              </a:spcBef>
              <a:spcAft>
                <a:spcPct val="0"/>
              </a:spcAft>
              <a:buClrTx/>
              <a:buSzTx/>
              <a:buFontTx/>
              <a:buNone/>
              <a:tabLst>
                <a:tab pos="9717088" algn="l"/>
              </a:tabLst>
            </a:pPr>
            <a:r>
              <a:rPr lang="ar-SA" altLang="en-US" sz="2400" dirty="0">
                <a:latin typeface="Times New Roman"/>
                <a:ea typeface="Times New Roman"/>
                <a:cs typeface="B Traffic" panose="00000400000000000000" pitchFamily="2" charset="-78"/>
              </a:rPr>
              <a:t>ـ ابتدا محــل برپــايي چــادر را انتخــاب می‌کنیم بــه طوری که حــداقل 12 مترمربــع باشد</a:t>
            </a:r>
            <a:r>
              <a:rPr lang="en-US" altLang="en-US" sz="2400" dirty="0">
                <a:latin typeface="Times New Roman"/>
                <a:ea typeface="Times New Roman"/>
                <a:cs typeface="B Traffic" panose="00000400000000000000" pitchFamily="2" charset="-78"/>
              </a:rPr>
              <a:t>.</a:t>
            </a:r>
          </a:p>
          <a:p>
            <a:pPr marL="287338" marR="0" lvl="0" indent="-273050" algn="just" defTabSz="1007943" rtl="1" fontAlgn="base">
              <a:lnSpc>
                <a:spcPct val="150000"/>
              </a:lnSpc>
              <a:spcBef>
                <a:spcPts val="1102"/>
              </a:spcBef>
              <a:spcAft>
                <a:spcPct val="0"/>
              </a:spcAft>
              <a:buClrTx/>
              <a:buSzTx/>
              <a:buFontTx/>
              <a:buNone/>
              <a:tabLst/>
            </a:pPr>
            <a:r>
              <a:rPr lang="ar-SA" altLang="en-US" sz="2000" b="1" dirty="0">
                <a:solidFill>
                  <a:schemeClr val="accent5"/>
                </a:solidFill>
                <a:latin typeface="Times New Roman"/>
                <a:ea typeface="Times New Roman"/>
                <a:cs typeface="B Traffic" panose="00000400000000000000" pitchFamily="2" charset="-78"/>
              </a:rPr>
              <a:t>حداقل فضای مورد نیاز برای برپایی یک چادر امدادی </a:t>
            </a:r>
            <a:r>
              <a:rPr lang="fa-IR" altLang="en-US" sz="2000" b="1" dirty="0">
                <a:solidFill>
                  <a:schemeClr val="accent5"/>
                </a:solidFill>
                <a:latin typeface="Times New Roman"/>
                <a:ea typeface="Times New Roman"/>
                <a:cs typeface="B Traffic" panose="00000400000000000000" pitchFamily="2" charset="-78"/>
              </a:rPr>
              <a:t>: </a:t>
            </a:r>
            <a:r>
              <a:rPr lang="ar-SA" altLang="en-US" sz="2000" b="1" dirty="0">
                <a:solidFill>
                  <a:schemeClr val="accent5"/>
                </a:solidFill>
                <a:latin typeface="Times New Roman"/>
                <a:ea typeface="Times New Roman"/>
                <a:cs typeface="B Traffic" panose="00000400000000000000" pitchFamily="2" charset="-78"/>
              </a:rPr>
              <a:t>حداقل 36 مترمربع می باشد، </a:t>
            </a:r>
            <a:endParaRPr lang="fa-IR" altLang="en-US" sz="2000" b="1" dirty="0">
              <a:solidFill>
                <a:schemeClr val="accent5"/>
              </a:solidFill>
              <a:latin typeface="Times New Roman"/>
              <a:ea typeface="Times New Roman"/>
              <a:cs typeface="B Traffic" panose="00000400000000000000" pitchFamily="2" charset="-78"/>
            </a:endParaRPr>
          </a:p>
          <a:p>
            <a:pPr marL="287338" marR="0" lvl="0" indent="-273050" algn="just" defTabSz="1007943" rtl="1" fontAlgn="base">
              <a:lnSpc>
                <a:spcPct val="150000"/>
              </a:lnSpc>
              <a:spcBef>
                <a:spcPts val="1102"/>
              </a:spcBef>
              <a:spcAft>
                <a:spcPct val="0"/>
              </a:spcAft>
              <a:buClrTx/>
              <a:buSzTx/>
              <a:buFontTx/>
              <a:buNone/>
              <a:tabLst/>
            </a:pPr>
            <a:r>
              <a:rPr lang="ar-SA" altLang="en-US" sz="2000" b="1" dirty="0">
                <a:solidFill>
                  <a:schemeClr val="accent5"/>
                </a:solidFill>
                <a:latin typeface="Times New Roman"/>
                <a:ea typeface="Times New Roman"/>
                <a:cs typeface="B Traffic" panose="00000400000000000000" pitchFamily="2" charset="-78"/>
              </a:rPr>
              <a:t>زیرا 12 متر مربع کف چادر اسکان بوده و حریم مناسب میخها از هر طرف بین 1 تا 5/1 متر از چادر </a:t>
            </a:r>
            <a:r>
              <a:rPr lang="fa-IR" altLang="en-US" sz="2000" b="1" dirty="0">
                <a:solidFill>
                  <a:schemeClr val="accent5"/>
                </a:solidFill>
                <a:latin typeface="Times New Roman"/>
                <a:ea typeface="Times New Roman"/>
                <a:cs typeface="B Traffic" panose="00000400000000000000" pitchFamily="2" charset="-78"/>
              </a:rPr>
              <a:t>است.</a:t>
            </a:r>
          </a:p>
          <a:p>
            <a:pPr marL="287338" marR="0" lvl="0" indent="-273050" algn="just" defTabSz="1007943" rtl="1" fontAlgn="base">
              <a:lnSpc>
                <a:spcPct val="150000"/>
              </a:lnSpc>
              <a:spcBef>
                <a:spcPts val="1102"/>
              </a:spcBef>
              <a:spcAft>
                <a:spcPct val="0"/>
              </a:spcAft>
              <a:buClrTx/>
              <a:buSzTx/>
              <a:buFontTx/>
              <a:buNone/>
              <a:tabLst/>
            </a:pPr>
            <a:r>
              <a:rPr lang="ar-SA" altLang="en-US" sz="2000" b="1" dirty="0">
                <a:solidFill>
                  <a:schemeClr val="accent5"/>
                </a:solidFill>
                <a:latin typeface="Times New Roman"/>
                <a:ea typeface="Times New Roman"/>
                <a:cs typeface="B Traffic" panose="00000400000000000000" pitchFamily="2" charset="-78"/>
              </a:rPr>
              <a:t>بنابراین به فضایی با طول و عرض 6 متر نیازمندیم</a:t>
            </a:r>
            <a:endParaRPr lang="en-US" altLang="en-US" sz="2000" b="1" dirty="0">
              <a:solidFill>
                <a:schemeClr val="accent5"/>
              </a:solidFill>
              <a:latin typeface="Times New Roman"/>
              <a:ea typeface="Times New Roman"/>
              <a:cs typeface="B Traffic" panose="00000400000000000000" pitchFamily="2" charset="-78"/>
            </a:endParaRPr>
          </a:p>
          <a:p>
            <a:pPr marL="287338" marR="0" lvl="0" indent="-273050" algn="just" defTabSz="1007943" rtl="1" fontAlgn="base">
              <a:lnSpc>
                <a:spcPct val="100000"/>
              </a:lnSpc>
              <a:spcBef>
                <a:spcPts val="1102"/>
              </a:spcBef>
              <a:spcAft>
                <a:spcPct val="0"/>
              </a:spcAft>
              <a:buClrTx/>
              <a:buSzTx/>
              <a:buFontTx/>
              <a:buNone/>
              <a:tabLst/>
            </a:pPr>
            <a:endParaRPr lang="en-US" altLang="en-US" sz="2400" dirty="0">
              <a:latin typeface="Times New Roman"/>
              <a:ea typeface="Times New Roman"/>
              <a:cs typeface="B Traffic" panose="00000400000000000000" pitchFamily="2" charset="-78"/>
            </a:endParaRPr>
          </a:p>
        </p:txBody>
      </p:sp>
      <p:pic>
        <p:nvPicPr>
          <p:cNvPr id="1025" name="Picture 5"/>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288528" y="3692475"/>
            <a:ext cx="4139505" cy="32065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28600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5428033" y="879267"/>
            <a:ext cx="4724547"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ـ نحوه برپایی چادر</a:t>
            </a:r>
            <a:endParaRPr lang="en-US" sz="2800" dirty="0">
              <a:solidFill>
                <a:schemeClr val="bg1"/>
              </a:solidFill>
              <a:latin typeface="+mj-lt"/>
              <a:ea typeface="+mj-ea"/>
              <a:cs typeface="B Titr" panose="00000700000000000000" pitchFamily="2" charset="-78"/>
            </a:endParaRPr>
          </a:p>
        </p:txBody>
      </p:sp>
    </p:spTree>
    <p:extLst>
      <p:ext uri="{BB962C8B-B14F-4D97-AF65-F5344CB8AC3E}">
        <p14:creationId xmlns:p14="http://schemas.microsoft.com/office/powerpoint/2010/main" val="3866631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716" y="1703530"/>
            <a:ext cx="10276765" cy="4632037"/>
          </a:xfrm>
          <a:prstGeom prst="rect">
            <a:avLst/>
          </a:prstGeom>
        </p:spPr>
        <p:txBody>
          <a:bodyPr wrap="square">
            <a:spAutoFit/>
          </a:bodyPr>
          <a:lstStyle/>
          <a:p>
            <a:pPr marL="287338" indent="-273050" algn="just" defTabSz="1007943" rtl="1" fontAlgn="base">
              <a:spcBef>
                <a:spcPts val="1102"/>
              </a:spcBef>
              <a:spcAft>
                <a:spcPct val="0"/>
              </a:spcAft>
              <a:tabLst>
                <a:tab pos="9717088" algn="l"/>
              </a:tabLst>
            </a:pPr>
            <a:r>
              <a:rPr lang="fa-IR" sz="2400" dirty="0">
                <a:latin typeface="Times New Roman"/>
                <a:ea typeface="Times New Roman"/>
                <a:cs typeface="B Traffic" panose="00000400000000000000" pitchFamily="2" charset="-78"/>
              </a:rPr>
              <a:t>ـ </a:t>
            </a:r>
            <a:r>
              <a:rPr lang="ar-SA" sz="2400" dirty="0">
                <a:latin typeface="Times New Roman"/>
                <a:ea typeface="Times New Roman"/>
                <a:cs typeface="B Traffic" panose="00000400000000000000" pitchFamily="2" charset="-78"/>
              </a:rPr>
              <a:t>بسته</a:t>
            </a:r>
            <a:r>
              <a:rPr lang="fa-IR" sz="2400" dirty="0">
                <a:latin typeface="Times New Roman"/>
                <a:ea typeface="Times New Roman"/>
                <a:cs typeface="B Traffic" panose="00000400000000000000" pitchFamily="2" charset="-78"/>
              </a:rPr>
              <a:t>‌</a:t>
            </a:r>
            <a:r>
              <a:rPr lang="ar-SA" sz="2400" dirty="0">
                <a:latin typeface="Times New Roman"/>
                <a:ea typeface="Times New Roman"/>
                <a:cs typeface="B Traffic" panose="00000400000000000000" pitchFamily="2" charset="-78"/>
              </a:rPr>
              <a:t>‌بندی چادر را باز </a:t>
            </a:r>
            <a:r>
              <a:rPr lang="fa-IR" sz="2400" dirty="0">
                <a:latin typeface="Times New Roman"/>
                <a:ea typeface="Times New Roman"/>
                <a:cs typeface="B Traffic" panose="00000400000000000000" pitchFamily="2" charset="-78"/>
              </a:rPr>
              <a:t>کنید </a:t>
            </a:r>
            <a:r>
              <a:rPr lang="ar-SA" sz="2400" dirty="0">
                <a:latin typeface="Times New Roman"/>
                <a:ea typeface="Times New Roman"/>
                <a:cs typeface="B Traffic" panose="00000400000000000000" pitchFamily="2" charset="-78"/>
              </a:rPr>
              <a:t>و قسمت‌های مختلــف چادر</a:t>
            </a:r>
            <a:r>
              <a:rPr lang="fa-IR" sz="2400" dirty="0">
                <a:latin typeface="Times New Roman"/>
                <a:ea typeface="Times New Roman"/>
                <a:cs typeface="B Traffic" panose="00000400000000000000" pitchFamily="2" charset="-78"/>
              </a:rPr>
              <a:t> </a:t>
            </a:r>
            <a:r>
              <a:rPr lang="ar-SA" sz="2400" dirty="0">
                <a:latin typeface="Times New Roman"/>
                <a:ea typeface="Times New Roman"/>
                <a:cs typeface="B Traffic" panose="00000400000000000000" pitchFamily="2" charset="-78"/>
              </a:rPr>
              <a:t>(اسکلت، بدنه اصلی، پوشش ضد آب، میخ</a:t>
            </a:r>
            <a:r>
              <a:rPr lang="fa-IR" sz="2400" dirty="0">
                <a:latin typeface="Times New Roman"/>
                <a:ea typeface="Times New Roman"/>
                <a:cs typeface="B Traffic" panose="00000400000000000000" pitchFamily="2" charset="-78"/>
              </a:rPr>
              <a:t>‌</a:t>
            </a:r>
            <a:r>
              <a:rPr lang="ar-SA" sz="2400" dirty="0">
                <a:latin typeface="Times New Roman"/>
                <a:ea typeface="Times New Roman"/>
                <a:cs typeface="B Traffic" panose="00000400000000000000" pitchFamily="2" charset="-78"/>
              </a:rPr>
              <a:t>ها و طناب</a:t>
            </a:r>
            <a:r>
              <a:rPr lang="fa-IR" sz="2400" dirty="0">
                <a:latin typeface="Times New Roman"/>
                <a:ea typeface="Times New Roman"/>
                <a:cs typeface="B Traffic" panose="00000400000000000000" pitchFamily="2" charset="-78"/>
              </a:rPr>
              <a:t>‌</a:t>
            </a:r>
            <a:r>
              <a:rPr lang="ar-SA" sz="2400" dirty="0">
                <a:latin typeface="Times New Roman"/>
                <a:ea typeface="Times New Roman"/>
                <a:cs typeface="B Traffic" panose="00000400000000000000" pitchFamily="2" charset="-78"/>
              </a:rPr>
              <a:t>ها) </a:t>
            </a:r>
            <a:r>
              <a:rPr lang="fa-IR" sz="2400" dirty="0">
                <a:latin typeface="Times New Roman"/>
                <a:ea typeface="Times New Roman"/>
                <a:cs typeface="B Traffic" panose="00000400000000000000" pitchFamily="2" charset="-78"/>
              </a:rPr>
              <a:t>را</a:t>
            </a:r>
            <a:r>
              <a:rPr lang="ar-SA" sz="2400" dirty="0">
                <a:latin typeface="Times New Roman"/>
                <a:ea typeface="Times New Roman"/>
                <a:cs typeface="B Traffic" panose="00000400000000000000" pitchFamily="2" charset="-78"/>
              </a:rPr>
              <a:t> یک</a:t>
            </a:r>
            <a:r>
              <a:rPr lang="fa-IR" sz="2400" dirty="0">
                <a:latin typeface="Times New Roman"/>
                <a:ea typeface="Times New Roman"/>
                <a:cs typeface="B Traffic" panose="00000400000000000000" pitchFamily="2" charset="-78"/>
              </a:rPr>
              <a:t> </a:t>
            </a:r>
            <a:r>
              <a:rPr lang="ar-SA" sz="2400" dirty="0">
                <a:latin typeface="Times New Roman"/>
                <a:ea typeface="Times New Roman"/>
                <a:cs typeface="B Traffic" panose="00000400000000000000" pitchFamily="2" charset="-78"/>
              </a:rPr>
              <a:t>‌به</a:t>
            </a:r>
            <a:r>
              <a:rPr lang="fa-IR" sz="2400" dirty="0">
                <a:latin typeface="Times New Roman"/>
                <a:ea typeface="Times New Roman"/>
                <a:cs typeface="B Traffic" panose="00000400000000000000" pitchFamily="2" charset="-78"/>
              </a:rPr>
              <a:t> </a:t>
            </a:r>
            <a:r>
              <a:rPr lang="ar-SA" sz="2400" dirty="0">
                <a:latin typeface="Times New Roman"/>
                <a:ea typeface="Times New Roman"/>
                <a:cs typeface="B Traffic" panose="00000400000000000000" pitchFamily="2" charset="-78"/>
              </a:rPr>
              <a:t>‌یک از نظــر ســلامت و تعــداد كنتــرل </a:t>
            </a:r>
            <a:r>
              <a:rPr lang="fa-IR" sz="2400" dirty="0">
                <a:latin typeface="Times New Roman"/>
                <a:ea typeface="Times New Roman"/>
                <a:cs typeface="B Traffic" panose="00000400000000000000" pitchFamily="2" charset="-78"/>
              </a:rPr>
              <a:t>کنید.</a:t>
            </a:r>
          </a:p>
          <a:p>
            <a:pPr marL="287338" indent="-273050" algn="just" defTabSz="1007943" rtl="1" fontAlgn="base">
              <a:spcBef>
                <a:spcPts val="1102"/>
              </a:spcBef>
              <a:spcAft>
                <a:spcPct val="0"/>
              </a:spcAft>
              <a:tabLst>
                <a:tab pos="9717088" algn="l"/>
              </a:tabLst>
            </a:pPr>
            <a:r>
              <a:rPr lang="ar-SA" sz="2400" dirty="0">
                <a:latin typeface="Times New Roman"/>
                <a:ea typeface="Times New Roman"/>
                <a:cs typeface="B Traffic" panose="00000400000000000000" pitchFamily="2" charset="-78"/>
              </a:rPr>
              <a:t>ـ قبــل از نصــب، بــا در نظر گــرفتن زاويــه بــاد غالــب منطقــه، زيــر چــادر را از سنگ و اشیاء نوک‌تیز پاك کنی</a:t>
            </a:r>
            <a:r>
              <a:rPr lang="fa-IR" sz="2400" dirty="0">
                <a:latin typeface="Times New Roman"/>
                <a:ea typeface="Times New Roman"/>
                <a:cs typeface="B Traffic" panose="00000400000000000000" pitchFamily="2" charset="-78"/>
              </a:rPr>
              <a:t>د</a:t>
            </a:r>
            <a:r>
              <a:rPr lang="en-US" sz="2400" dirty="0">
                <a:latin typeface="Times New Roman"/>
                <a:ea typeface="Times New Roman"/>
                <a:cs typeface="B Traffic" panose="00000400000000000000" pitchFamily="2" charset="-78"/>
              </a:rPr>
              <a:t>.</a:t>
            </a:r>
          </a:p>
          <a:p>
            <a:pPr marL="287338" indent="-273050" algn="just" defTabSz="1007943" rtl="1" fontAlgn="base">
              <a:spcBef>
                <a:spcPts val="1102"/>
              </a:spcBef>
              <a:spcAft>
                <a:spcPct val="0"/>
              </a:spcAft>
              <a:tabLst>
                <a:tab pos="9717088" algn="l"/>
              </a:tabLst>
            </a:pPr>
            <a:r>
              <a:rPr lang="ar-SA" sz="2400" dirty="0">
                <a:latin typeface="Times New Roman"/>
                <a:ea typeface="Times New Roman"/>
                <a:cs typeface="B Traffic" panose="00000400000000000000" pitchFamily="2" charset="-78"/>
              </a:rPr>
              <a:t>ـ چــادر بايــد بــه گونه‌ای برپــا شــود كــه بــاد بــه پهلــوي آن برخــورد كنــد </a:t>
            </a:r>
            <a:r>
              <a:rPr lang="ar-SA" sz="2400" dirty="0">
                <a:solidFill>
                  <a:srgbClr val="7030A0"/>
                </a:solidFill>
                <a:latin typeface="Times New Roman"/>
                <a:ea typeface="Times New Roman"/>
                <a:cs typeface="B Traffic" panose="00000400000000000000" pitchFamily="2" charset="-78"/>
              </a:rPr>
              <a:t>(زاويــه برخــورد 90 درجه باشد)</a:t>
            </a:r>
            <a:endParaRPr lang="fa-IR" sz="2400" dirty="0">
              <a:solidFill>
                <a:srgbClr val="7030A0"/>
              </a:solidFill>
              <a:latin typeface="Times New Roman"/>
              <a:ea typeface="Times New Roman"/>
              <a:cs typeface="B Traffic" panose="00000400000000000000" pitchFamily="2" charset="-78"/>
            </a:endParaRPr>
          </a:p>
          <a:p>
            <a:pPr marL="287338" indent="-273050" algn="just" defTabSz="1007943" rtl="1" fontAlgn="base">
              <a:spcBef>
                <a:spcPts val="1102"/>
              </a:spcBef>
              <a:spcAft>
                <a:spcPct val="0"/>
              </a:spcAft>
              <a:tabLst>
                <a:tab pos="9717088" algn="l"/>
              </a:tabLst>
            </a:pPr>
            <a:r>
              <a:rPr lang="ar-SA" sz="2400" dirty="0">
                <a:latin typeface="Times New Roman"/>
                <a:ea typeface="Times New Roman"/>
                <a:cs typeface="B Traffic" panose="00000400000000000000" pitchFamily="2" charset="-78"/>
              </a:rPr>
              <a:t>ـ ابتــدا ســه قطعــه اصــلي بــام را كــه هــر قطعــه از چهــار تكــه لولــه كــه بــا فنــر بــه هــم متصــل می‌شوند را نصب </a:t>
            </a:r>
            <a:r>
              <a:rPr lang="fa-IR" sz="2400" dirty="0">
                <a:latin typeface="Times New Roman"/>
                <a:ea typeface="Times New Roman"/>
                <a:cs typeface="B Traffic" panose="00000400000000000000" pitchFamily="2" charset="-78"/>
              </a:rPr>
              <a:t>کنید</a:t>
            </a:r>
            <a:r>
              <a:rPr lang="en-US" sz="2400" dirty="0">
                <a:latin typeface="Times New Roman"/>
                <a:ea typeface="Times New Roman"/>
                <a:cs typeface="B Traffic" panose="00000400000000000000" pitchFamily="2" charset="-78"/>
              </a:rPr>
              <a:t>.</a:t>
            </a:r>
          </a:p>
          <a:p>
            <a:pPr marL="287338" indent="-273050" algn="just" defTabSz="1007943" rtl="1" fontAlgn="base">
              <a:spcBef>
                <a:spcPts val="1102"/>
              </a:spcBef>
              <a:spcAft>
                <a:spcPct val="0"/>
              </a:spcAft>
              <a:tabLst>
                <a:tab pos="9717088" algn="l"/>
              </a:tabLst>
            </a:pPr>
            <a:r>
              <a:rPr lang="ar-SA" sz="2400" dirty="0">
                <a:latin typeface="Times New Roman"/>
                <a:ea typeface="Times New Roman"/>
                <a:cs typeface="B Traffic" panose="00000400000000000000" pitchFamily="2" charset="-78"/>
              </a:rPr>
              <a:t>ـ بام چادر را توسط 6 قطعه لوله ارتباطي تكميل </a:t>
            </a:r>
            <a:r>
              <a:rPr lang="fa-IR" sz="2400" dirty="0">
                <a:latin typeface="Times New Roman"/>
                <a:ea typeface="Times New Roman"/>
                <a:cs typeface="B Traffic" panose="00000400000000000000" pitchFamily="2" charset="-78"/>
              </a:rPr>
              <a:t>کنید. </a:t>
            </a:r>
          </a:p>
          <a:p>
            <a:pPr marL="287338" indent="-273050" algn="just" defTabSz="1007943" rtl="1" fontAlgn="base">
              <a:spcBef>
                <a:spcPts val="1102"/>
              </a:spcBef>
              <a:spcAft>
                <a:spcPct val="0"/>
              </a:spcAft>
              <a:tabLst>
                <a:tab pos="9717088" algn="l"/>
              </a:tabLst>
            </a:pPr>
            <a:r>
              <a:rPr lang="ar-SA" sz="2400" dirty="0">
                <a:latin typeface="Times New Roman"/>
                <a:ea typeface="Times New Roman"/>
                <a:cs typeface="B Traffic" panose="00000400000000000000" pitchFamily="2" charset="-78"/>
              </a:rPr>
              <a:t>ـ</a:t>
            </a:r>
            <a:r>
              <a:rPr lang="fa-IR" sz="2400" dirty="0">
                <a:latin typeface="Times New Roman"/>
                <a:ea typeface="Times New Roman"/>
                <a:cs typeface="B Traffic" panose="00000400000000000000" pitchFamily="2" charset="-78"/>
              </a:rPr>
              <a:t> </a:t>
            </a:r>
            <a:r>
              <a:rPr lang="ar-SA" sz="2400" dirty="0">
                <a:latin typeface="Times New Roman"/>
                <a:ea typeface="Times New Roman"/>
                <a:cs typeface="B Traffic" panose="00000400000000000000" pitchFamily="2" charset="-78"/>
              </a:rPr>
              <a:t>دقت شود تا پیم قفل</a:t>
            </a:r>
            <a:r>
              <a:rPr lang="fa-IR" sz="2400" dirty="0">
                <a:latin typeface="Times New Roman"/>
                <a:ea typeface="Times New Roman"/>
                <a:cs typeface="B Traffic" panose="00000400000000000000" pitchFamily="2" charset="-78"/>
              </a:rPr>
              <a:t>‌</a:t>
            </a:r>
            <a:r>
              <a:rPr lang="ar-SA" sz="2400" dirty="0">
                <a:latin typeface="Times New Roman"/>
                <a:ea typeface="Times New Roman"/>
                <a:cs typeface="B Traffic" panose="00000400000000000000" pitchFamily="2" charset="-78"/>
              </a:rPr>
              <a:t>ها دقیقا در محل خود قفل شوند.</a:t>
            </a:r>
            <a:endParaRPr lang="en-US" sz="2400" dirty="0">
              <a:latin typeface="Times New Roman"/>
              <a:ea typeface="Times New Roman"/>
              <a:cs typeface="B Traffic" panose="00000400000000000000" pitchFamily="2" charset="-78"/>
            </a:endParaRPr>
          </a:p>
        </p:txBody>
      </p:sp>
      <p:sp>
        <p:nvSpPr>
          <p:cNvPr id="10" name="Rectangle 9"/>
          <p:cNvSpPr/>
          <p:nvPr/>
        </p:nvSpPr>
        <p:spPr>
          <a:xfrm>
            <a:off x="5252937" y="879267"/>
            <a:ext cx="4899644"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3659366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49047" y="1480445"/>
            <a:ext cx="4677843" cy="5410455"/>
          </a:xfrm>
          <a:prstGeom prst="rect">
            <a:avLst/>
          </a:prstGeom>
        </p:spPr>
        <p:txBody>
          <a:bodyPr wrap="square">
            <a:spAutoFit/>
          </a:bodyPr>
          <a:lstStyle/>
          <a:p>
            <a:pPr marL="287338" indent="-273050" algn="just" defTabSz="1007943" rtl="1" fontAlgn="base">
              <a:lnSpc>
                <a:spcPct val="150000"/>
              </a:lnSpc>
              <a:spcBef>
                <a:spcPts val="1102"/>
              </a:spcBef>
              <a:spcAft>
                <a:spcPct val="0"/>
              </a:spcAft>
              <a:tabLst>
                <a:tab pos="9717088" algn="l"/>
              </a:tabLst>
            </a:pPr>
            <a:r>
              <a:rPr lang="ar-SA" sz="2200" dirty="0">
                <a:latin typeface="Times New Roman"/>
                <a:ea typeface="Times New Roman"/>
                <a:cs typeface="B Traffic" panose="00000400000000000000" pitchFamily="2" charset="-78"/>
              </a:rPr>
              <a:t>ـ پایه‌های چــادر</a:t>
            </a:r>
            <a:r>
              <a:rPr lang="fa-IR" sz="2200" dirty="0">
                <a:latin typeface="Times New Roman"/>
                <a:ea typeface="Times New Roman"/>
                <a:cs typeface="B Traffic" panose="00000400000000000000" pitchFamily="2" charset="-78"/>
              </a:rPr>
              <a:t> </a:t>
            </a:r>
            <a:r>
              <a:rPr lang="ar-SA" sz="2200" dirty="0">
                <a:latin typeface="Times New Roman"/>
                <a:ea typeface="Times New Roman"/>
                <a:cs typeface="B Traffic" panose="00000400000000000000" pitchFamily="2" charset="-78"/>
              </a:rPr>
              <a:t>(6 قطعــه 2 تكــه) را بــه صــورت هم‌زمان و يــا از يــك طــرف بــه ترتيــب در زيــر قسمت سقف قرار </a:t>
            </a:r>
            <a:r>
              <a:rPr lang="fa-IR" sz="2200" dirty="0">
                <a:latin typeface="Times New Roman"/>
                <a:ea typeface="Times New Roman"/>
                <a:cs typeface="B Traffic" panose="00000400000000000000" pitchFamily="2" charset="-78"/>
              </a:rPr>
              <a:t>‎</a:t>
            </a:r>
            <a:r>
              <a:rPr lang="ar-SA" sz="2200" dirty="0">
                <a:latin typeface="Times New Roman"/>
                <a:ea typeface="Times New Roman"/>
                <a:cs typeface="B Traffic" panose="00000400000000000000" pitchFamily="2" charset="-78"/>
              </a:rPr>
              <a:t>دهی</a:t>
            </a:r>
            <a:r>
              <a:rPr lang="fa-IR" sz="2200" dirty="0">
                <a:latin typeface="Times New Roman"/>
                <a:ea typeface="Times New Roman"/>
                <a:cs typeface="B Traffic" panose="00000400000000000000" pitchFamily="2" charset="-78"/>
              </a:rPr>
              <a:t>د</a:t>
            </a:r>
            <a:r>
              <a:rPr lang="ar-SA" sz="2200" dirty="0">
                <a:latin typeface="Times New Roman"/>
                <a:ea typeface="Times New Roman"/>
                <a:cs typeface="B Traffic" panose="00000400000000000000" pitchFamily="2" charset="-78"/>
              </a:rPr>
              <a:t>. </a:t>
            </a:r>
            <a:endParaRPr lang="fa-IR" sz="2200" dirty="0">
              <a:latin typeface="Times New Roman"/>
              <a:ea typeface="Times New Roman"/>
              <a:cs typeface="B Traffic" panose="00000400000000000000" pitchFamily="2" charset="-78"/>
            </a:endParaRPr>
          </a:p>
          <a:p>
            <a:pPr marL="287338" indent="-273050" algn="just" defTabSz="1007943" rtl="1" fontAlgn="base">
              <a:lnSpc>
                <a:spcPct val="150000"/>
              </a:lnSpc>
              <a:spcBef>
                <a:spcPts val="1102"/>
              </a:spcBef>
              <a:spcAft>
                <a:spcPct val="0"/>
              </a:spcAft>
              <a:tabLst>
                <a:tab pos="9717088" algn="l"/>
              </a:tabLst>
            </a:pPr>
            <a:r>
              <a:rPr lang="ar-SA" sz="2200" dirty="0">
                <a:latin typeface="Times New Roman"/>
                <a:ea typeface="Times New Roman"/>
                <a:cs typeface="B Traffic" panose="00000400000000000000" pitchFamily="2" charset="-78"/>
              </a:rPr>
              <a:t>ـ پیم قفل ها در محل نصب پایه به بام دقیقا در محل خود قفل شوند.</a:t>
            </a:r>
            <a:endParaRPr lang="en-US" sz="2200" dirty="0">
              <a:latin typeface="Times New Roman"/>
              <a:ea typeface="Times New Roman"/>
              <a:cs typeface="B Traffic" panose="00000400000000000000" pitchFamily="2" charset="-78"/>
            </a:endParaRPr>
          </a:p>
          <a:p>
            <a:pPr marL="287338" indent="-273050" algn="just" defTabSz="1007943" rtl="1" fontAlgn="base">
              <a:lnSpc>
                <a:spcPct val="150000"/>
              </a:lnSpc>
              <a:spcBef>
                <a:spcPts val="1102"/>
              </a:spcBef>
              <a:spcAft>
                <a:spcPct val="0"/>
              </a:spcAft>
              <a:tabLst>
                <a:tab pos="9717088" algn="l"/>
              </a:tabLst>
            </a:pPr>
            <a:r>
              <a:rPr lang="ar-SA" sz="2200" dirty="0">
                <a:latin typeface="Times New Roman"/>
                <a:ea typeface="Times New Roman"/>
                <a:cs typeface="B Traffic" panose="00000400000000000000" pitchFamily="2" charset="-78"/>
              </a:rPr>
              <a:t>ـ حــال اســكلت چــادر کاملاً بنــا شــده، بدنــه اصــلي چادر را در زیر اسکلت قــرار داده و قلاب‌های چادر را در محل‌های مورد نظر، روي اسكلت قرار </a:t>
            </a:r>
            <a:r>
              <a:rPr lang="fa-IR" sz="2200" dirty="0">
                <a:latin typeface="Times New Roman"/>
                <a:ea typeface="Times New Roman"/>
                <a:cs typeface="B Traffic" panose="00000400000000000000" pitchFamily="2" charset="-78"/>
              </a:rPr>
              <a:t>‎</a:t>
            </a:r>
            <a:r>
              <a:rPr lang="ar-SA" sz="2200" dirty="0">
                <a:latin typeface="Times New Roman"/>
                <a:ea typeface="Times New Roman"/>
                <a:cs typeface="B Traffic" panose="00000400000000000000" pitchFamily="2" charset="-78"/>
              </a:rPr>
              <a:t>دهي</a:t>
            </a:r>
            <a:r>
              <a:rPr lang="fa-IR" sz="2200" dirty="0">
                <a:latin typeface="Times New Roman"/>
                <a:ea typeface="Times New Roman"/>
                <a:cs typeface="B Traffic" panose="00000400000000000000" pitchFamily="2" charset="-78"/>
              </a:rPr>
              <a:t>د</a:t>
            </a:r>
            <a:r>
              <a:rPr lang="en-US" sz="2200" dirty="0">
                <a:latin typeface="Times New Roman"/>
                <a:ea typeface="Times New Roman"/>
                <a:cs typeface="B Traffic" panose="00000400000000000000" pitchFamily="2" charset="-78"/>
              </a:rPr>
              <a:t>.</a:t>
            </a: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223737" y="1692613"/>
            <a:ext cx="5418472" cy="3450597"/>
          </a:xfrm>
          <a:prstGeom prst="rect">
            <a:avLst/>
          </a:prstGeom>
        </p:spPr>
      </p:pic>
      <p:sp>
        <p:nvSpPr>
          <p:cNvPr id="7" name="Rectangle 6"/>
          <p:cNvSpPr/>
          <p:nvPr/>
        </p:nvSpPr>
        <p:spPr>
          <a:xfrm>
            <a:off x="5291919" y="879267"/>
            <a:ext cx="4860661"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10854202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20030" y="1621788"/>
            <a:ext cx="4743737" cy="2954655"/>
          </a:xfrm>
          <a:prstGeom prst="rect">
            <a:avLst/>
          </a:prstGeom>
        </p:spPr>
        <p:txBody>
          <a:bodyPr wrap="square">
            <a:spAutoFit/>
          </a:bodyPr>
          <a:lstStyle/>
          <a:p>
            <a:pPr marL="287338" indent="-273050" algn="just" defTabSz="1007943" rtl="1" fontAlgn="base">
              <a:lnSpc>
                <a:spcPct val="200000"/>
              </a:lnSpc>
              <a:spcBef>
                <a:spcPts val="1102"/>
              </a:spcBef>
              <a:spcAft>
                <a:spcPct val="0"/>
              </a:spcAft>
              <a:tabLst>
                <a:tab pos="9717088" algn="l"/>
              </a:tabLst>
            </a:pPr>
            <a:r>
              <a:rPr lang="ar-SA" sz="2400" dirty="0">
                <a:latin typeface="Times New Roman"/>
                <a:ea typeface="Times New Roman"/>
                <a:cs typeface="B Traffic" panose="00000400000000000000" pitchFamily="2" charset="-78"/>
              </a:rPr>
              <a:t>ـ حلقه‌های كـــف را در میخ‌های پايـــه انداختـــه و بندهای چـــادر را بـــا اســـتفاده از گره‌های پاپيوني</a:t>
            </a:r>
            <a:r>
              <a:rPr lang="fa-IR" sz="2400" dirty="0">
                <a:latin typeface="Times New Roman"/>
                <a:ea typeface="Times New Roman"/>
                <a:cs typeface="B Traffic" panose="00000400000000000000" pitchFamily="2" charset="-78"/>
              </a:rPr>
              <a:t> که</a:t>
            </a:r>
            <a:r>
              <a:rPr lang="ar-SA" sz="2400" dirty="0">
                <a:latin typeface="Times New Roman"/>
                <a:ea typeface="Times New Roman"/>
                <a:cs typeface="B Traffic" panose="00000400000000000000" pitchFamily="2" charset="-78"/>
              </a:rPr>
              <a:t> به راحتي باز می‌شود</a:t>
            </a:r>
            <a:r>
              <a:rPr lang="fa-IR" sz="2400" dirty="0">
                <a:latin typeface="Times New Roman"/>
                <a:ea typeface="Times New Roman"/>
                <a:cs typeface="B Traffic" panose="00000400000000000000" pitchFamily="2" charset="-78"/>
              </a:rPr>
              <a:t>،</a:t>
            </a:r>
            <a:r>
              <a:rPr lang="ar-SA" sz="2400" dirty="0">
                <a:latin typeface="Times New Roman"/>
                <a:ea typeface="Times New Roman"/>
                <a:cs typeface="B Traffic" panose="00000400000000000000" pitchFamily="2" charset="-78"/>
              </a:rPr>
              <a:t> به اسكلت می‌بندیم</a:t>
            </a:r>
            <a:r>
              <a:rPr lang="en-US" sz="2400" dirty="0">
                <a:latin typeface="Times New Roman"/>
                <a:ea typeface="Times New Roman"/>
                <a:cs typeface="B Traffic" panose="00000400000000000000" pitchFamily="2" charset="-78"/>
              </a:rPr>
              <a:t>.</a:t>
            </a:r>
          </a:p>
        </p:txBody>
      </p:sp>
      <p:sp>
        <p:nvSpPr>
          <p:cNvPr id="9" name="Rectangle 8"/>
          <p:cNvSpPr/>
          <p:nvPr/>
        </p:nvSpPr>
        <p:spPr>
          <a:xfrm>
            <a:off x="5291919" y="879267"/>
            <a:ext cx="4860661"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pic>
        <p:nvPicPr>
          <p:cNvPr id="10" name="Picture 9"/>
          <p:cNvPicPr/>
          <p:nvPr/>
        </p:nvPicPr>
        <p:blipFill>
          <a:blip r:embed="rId2" cstate="email">
            <a:extLst>
              <a:ext uri="{28A0092B-C50C-407E-A947-70E740481C1C}">
                <a14:useLocalDpi xmlns:a14="http://schemas.microsoft.com/office/drawing/2010/main"/>
              </a:ext>
            </a:extLst>
          </a:blip>
          <a:stretch>
            <a:fillRect/>
          </a:stretch>
        </p:blipFill>
        <p:spPr>
          <a:xfrm>
            <a:off x="223737" y="1692612"/>
            <a:ext cx="5418472" cy="3450597"/>
          </a:xfrm>
          <a:prstGeom prst="rect">
            <a:avLst/>
          </a:prstGeom>
        </p:spPr>
      </p:pic>
    </p:spTree>
    <p:extLst>
      <p:ext uri="{BB962C8B-B14F-4D97-AF65-F5344CB8AC3E}">
        <p14:creationId xmlns:p14="http://schemas.microsoft.com/office/powerpoint/2010/main" val="989666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487107" y="1625804"/>
            <a:ext cx="4994374" cy="3647152"/>
          </a:xfrm>
          <a:prstGeom prst="rect">
            <a:avLst/>
          </a:prstGeom>
        </p:spPr>
        <p:txBody>
          <a:bodyPr wrap="square">
            <a:spAutoFit/>
          </a:bodyPr>
          <a:lstStyle/>
          <a:p>
            <a:pPr algn="r" defTabSz="1007943" rtl="1">
              <a:lnSpc>
                <a:spcPct val="150000"/>
              </a:lnSpc>
              <a:spcBef>
                <a:spcPct val="0"/>
              </a:spcBef>
            </a:pPr>
            <a:r>
              <a:rPr lang="ar-SA" altLang="en-US" sz="2200" dirty="0">
                <a:latin typeface="+mj-lt"/>
                <a:ea typeface="+mj-ea"/>
                <a:cs typeface="B Traffic" panose="00000400000000000000" pitchFamily="2" charset="-78"/>
              </a:rPr>
              <a:t>ـ پوشــش ضــد آب را روي اســكلت قرار </a:t>
            </a:r>
            <a:r>
              <a:rPr lang="fa-IR" altLang="en-US" sz="2200" dirty="0">
                <a:latin typeface="+mj-lt"/>
                <a:ea typeface="+mj-ea"/>
                <a:cs typeface="B Traffic" panose="00000400000000000000" pitchFamily="2" charset="-78"/>
              </a:rPr>
              <a:t>دهید.</a:t>
            </a:r>
            <a:endParaRPr lang="en-US" altLang="en-US" sz="2200" dirty="0">
              <a:latin typeface="+mj-lt"/>
              <a:ea typeface="+mj-ea"/>
              <a:cs typeface="B Traffic" panose="00000400000000000000" pitchFamily="2" charset="-78"/>
            </a:endParaRPr>
          </a:p>
          <a:p>
            <a:pPr algn="r" defTabSz="1007943" rtl="1">
              <a:lnSpc>
                <a:spcPct val="150000"/>
              </a:lnSpc>
              <a:spcBef>
                <a:spcPct val="0"/>
              </a:spcBef>
            </a:pPr>
            <a:r>
              <a:rPr lang="ar-SA" altLang="en-US" sz="2200" dirty="0">
                <a:latin typeface="+mj-lt"/>
                <a:ea typeface="+mj-ea"/>
                <a:cs typeface="B Traffic" panose="00000400000000000000" pitchFamily="2" charset="-78"/>
              </a:rPr>
              <a:t>ـ بندهاي پوشش ضد آب را به اسكلت </a:t>
            </a:r>
            <a:r>
              <a:rPr lang="fa-IR" altLang="en-US" sz="2200" dirty="0">
                <a:latin typeface="+mj-lt"/>
                <a:ea typeface="+mj-ea"/>
                <a:cs typeface="B Traffic" panose="00000400000000000000" pitchFamily="2" charset="-78"/>
              </a:rPr>
              <a:t>ببندید</a:t>
            </a:r>
            <a:r>
              <a:rPr lang="en-US" altLang="en-US" sz="2200" dirty="0">
                <a:latin typeface="+mj-lt"/>
                <a:ea typeface="+mj-ea"/>
                <a:cs typeface="B Traffic" panose="00000400000000000000" pitchFamily="2" charset="-78"/>
              </a:rPr>
              <a:t>.</a:t>
            </a:r>
          </a:p>
          <a:p>
            <a:pPr algn="r" defTabSz="1007943" rtl="1">
              <a:lnSpc>
                <a:spcPct val="150000"/>
              </a:lnSpc>
              <a:spcBef>
                <a:spcPct val="0"/>
              </a:spcBef>
            </a:pPr>
            <a:r>
              <a:rPr lang="ar-SA" altLang="en-US" sz="2200" dirty="0">
                <a:latin typeface="+mj-lt"/>
                <a:ea typeface="+mj-ea"/>
                <a:cs typeface="B Traffic" panose="00000400000000000000" pitchFamily="2" charset="-78"/>
              </a:rPr>
              <a:t>ـ طناب‌ها را به حلقه‌های روكش وصل </a:t>
            </a:r>
            <a:r>
              <a:rPr lang="fa-IR" altLang="en-US" sz="2200" dirty="0">
                <a:latin typeface="+mj-lt"/>
                <a:ea typeface="+mj-ea"/>
                <a:cs typeface="B Traffic" panose="00000400000000000000" pitchFamily="2" charset="-78"/>
              </a:rPr>
              <a:t>کنید</a:t>
            </a:r>
            <a:r>
              <a:rPr lang="en-US" altLang="en-US" sz="2200" dirty="0">
                <a:latin typeface="+mj-lt"/>
                <a:ea typeface="+mj-ea"/>
                <a:cs typeface="B Traffic" panose="00000400000000000000" pitchFamily="2" charset="-78"/>
              </a:rPr>
              <a:t>.</a:t>
            </a:r>
          </a:p>
          <a:p>
            <a:pPr algn="r" defTabSz="1007943" rtl="1">
              <a:lnSpc>
                <a:spcPct val="150000"/>
              </a:lnSpc>
              <a:spcBef>
                <a:spcPct val="0"/>
              </a:spcBef>
            </a:pPr>
            <a:r>
              <a:rPr lang="ar-SA" altLang="en-US" sz="2200" dirty="0">
                <a:latin typeface="+mj-lt"/>
                <a:ea typeface="+mj-ea"/>
                <a:cs typeface="B Traffic" panose="00000400000000000000" pitchFamily="2" charset="-78"/>
              </a:rPr>
              <a:t>ـ میخ‌ها بــا زاويــه 45 درجــه در خــلاف جهــت كشــش طنــاب بــه طــوري كــه قســمت صــليب يــا حلقه‌های آن رو به بيرون باشد به فاصله 5/1 تا 2 متر از چادر به زمين </a:t>
            </a:r>
            <a:r>
              <a:rPr lang="fa-IR" altLang="en-US" sz="2200" dirty="0">
                <a:latin typeface="+mj-lt"/>
                <a:ea typeface="+mj-ea"/>
                <a:cs typeface="B Traffic" panose="00000400000000000000" pitchFamily="2" charset="-78"/>
              </a:rPr>
              <a:t>زده شوند</a:t>
            </a:r>
            <a:r>
              <a:rPr lang="ar-SA" altLang="en-US" sz="2200" dirty="0">
                <a:latin typeface="+mj-lt"/>
                <a:ea typeface="+mj-ea"/>
                <a:cs typeface="B Traffic" panose="00000400000000000000" pitchFamily="2" charset="-78"/>
              </a:rPr>
              <a:t>.</a:t>
            </a:r>
            <a:endParaRPr lang="en-US" altLang="en-US" sz="2200" dirty="0">
              <a:latin typeface="+mj-lt"/>
              <a:ea typeface="+mj-ea"/>
              <a:cs typeface="B Traffic" panose="00000400000000000000" pitchFamily="2" charset="-78"/>
            </a:endParaRPr>
          </a:p>
        </p:txBody>
      </p:sp>
      <p:sp>
        <p:nvSpPr>
          <p:cNvPr id="6" name="Rectangle 3"/>
          <p:cNvSpPr>
            <a:spLocks noChangeArrowheads="1"/>
          </p:cNvSpPr>
          <p:nvPr/>
        </p:nvSpPr>
        <p:spPr bwMode="auto">
          <a:xfrm>
            <a:off x="0" y="251460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5291919" y="879267"/>
            <a:ext cx="4860661"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901" y="1692612"/>
            <a:ext cx="5263206" cy="334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05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758774" y="1634704"/>
            <a:ext cx="4681764" cy="300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7338" indent="-273050" algn="just" defTabSz="1007943" rtl="1">
              <a:lnSpc>
                <a:spcPct val="150000"/>
              </a:lnSpc>
              <a:spcBef>
                <a:spcPts val="1102"/>
              </a:spcBef>
              <a:tabLst>
                <a:tab pos="9717088" algn="l"/>
              </a:tabLst>
            </a:pPr>
            <a:r>
              <a:rPr lang="fa-IR" altLang="en-US" sz="2400" dirty="0">
                <a:latin typeface="Times New Roman"/>
                <a:ea typeface="Times New Roman"/>
                <a:cs typeface="B Traffic" panose="00000400000000000000" pitchFamily="2" charset="-78"/>
              </a:rPr>
              <a:t>ـ </a:t>
            </a:r>
            <a:r>
              <a:rPr lang="ar-SA" altLang="en-US" sz="2400" dirty="0">
                <a:latin typeface="Times New Roman"/>
                <a:ea typeface="Times New Roman"/>
                <a:cs typeface="B Traffic" panose="00000400000000000000" pitchFamily="2" charset="-78"/>
              </a:rPr>
              <a:t>بهتر است ب</a:t>
            </a:r>
            <a:r>
              <a:rPr lang="fa-IR" altLang="en-US" sz="2400" dirty="0">
                <a:latin typeface="Times New Roman"/>
                <a:ea typeface="Times New Roman"/>
                <a:cs typeface="B Traffic" panose="00000400000000000000" pitchFamily="2" charset="-78"/>
              </a:rPr>
              <a:t>رای </a:t>
            </a:r>
            <a:r>
              <a:rPr lang="ar-SA" altLang="en-US" sz="2400" dirty="0">
                <a:latin typeface="Times New Roman"/>
                <a:ea typeface="Times New Roman"/>
                <a:cs typeface="B Traffic" panose="00000400000000000000" pitchFamily="2" charset="-78"/>
              </a:rPr>
              <a:t>استحکام میخها در زمین دو سوم از میخها درون زمین فرو رود</a:t>
            </a:r>
            <a:endParaRPr lang="en-US" altLang="en-US" sz="2400" dirty="0">
              <a:latin typeface="Times New Roman"/>
              <a:ea typeface="Times New Roman"/>
              <a:cs typeface="B Traffic" panose="00000400000000000000" pitchFamily="2" charset="-78"/>
            </a:endParaRPr>
          </a:p>
          <a:p>
            <a:pPr marL="287338" indent="-273050" algn="just" defTabSz="1007943" rtl="1">
              <a:lnSpc>
                <a:spcPct val="150000"/>
              </a:lnSpc>
              <a:spcBef>
                <a:spcPts val="1102"/>
              </a:spcBef>
              <a:tabLst>
                <a:tab pos="9717088" algn="l"/>
              </a:tabLst>
            </a:pPr>
            <a:r>
              <a:rPr lang="fa-IR" altLang="en-US" sz="2400" dirty="0">
                <a:latin typeface="Times New Roman"/>
                <a:ea typeface="Times New Roman"/>
                <a:cs typeface="B Traffic" panose="00000400000000000000" pitchFamily="2" charset="-78"/>
              </a:rPr>
              <a:t>ـ </a:t>
            </a:r>
            <a:r>
              <a:rPr lang="ar-SA" altLang="en-US" sz="2400" dirty="0">
                <a:latin typeface="Times New Roman"/>
                <a:ea typeface="Times New Roman"/>
                <a:cs typeface="B Traffic" panose="00000400000000000000" pitchFamily="2" charset="-78"/>
              </a:rPr>
              <a:t>طنابها را به میخهای چادر متصل نموده و با استفاده از گره مخصوص متحرک (ملوانی) آنها را محکم می</a:t>
            </a:r>
            <a:r>
              <a:rPr lang="fa-IR" altLang="en-US" sz="2400" dirty="0">
                <a:latin typeface="Times New Roman"/>
                <a:ea typeface="Times New Roman"/>
                <a:cs typeface="B Traffic" panose="00000400000000000000" pitchFamily="2" charset="-78"/>
              </a:rPr>
              <a:t>‎</a:t>
            </a:r>
            <a:r>
              <a:rPr lang="ar-SA" altLang="en-US" sz="2400" dirty="0">
                <a:latin typeface="Times New Roman"/>
                <a:ea typeface="Times New Roman"/>
                <a:cs typeface="B Traffic" panose="00000400000000000000" pitchFamily="2" charset="-78"/>
              </a:rPr>
              <a:t>کنیم</a:t>
            </a:r>
            <a:r>
              <a:rPr lang="fa-IR" altLang="en-US" sz="2400" dirty="0">
                <a:latin typeface="Times New Roman"/>
                <a:ea typeface="Times New Roman"/>
                <a:cs typeface="B Traffic" panose="00000400000000000000" pitchFamily="2" charset="-78"/>
              </a:rPr>
              <a:t>.</a:t>
            </a:r>
            <a:endParaRPr lang="en-US" altLang="en-US" sz="2400" dirty="0">
              <a:latin typeface="Times New Roman"/>
              <a:ea typeface="Times New Roman"/>
              <a:cs typeface="B Traffic" panose="00000400000000000000" pitchFamily="2" charset="-78"/>
            </a:endParaRPr>
          </a:p>
        </p:txBody>
      </p:sp>
      <p:sp>
        <p:nvSpPr>
          <p:cNvPr id="7" name="Rectangle 5"/>
          <p:cNvSpPr>
            <a:spLocks noChangeArrowheads="1"/>
          </p:cNvSpPr>
          <p:nvPr/>
        </p:nvSpPr>
        <p:spPr bwMode="auto">
          <a:xfrm>
            <a:off x="0" y="491490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5291919" y="879267"/>
            <a:ext cx="4860661"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pic>
        <p:nvPicPr>
          <p:cNvPr id="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917" y="1621938"/>
            <a:ext cx="5471857" cy="334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32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758774" y="1651193"/>
            <a:ext cx="4688732" cy="2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1007943" rtl="1" fontAlgn="base">
              <a:lnSpc>
                <a:spcPct val="150000"/>
              </a:lnSpc>
              <a:spcBef>
                <a:spcPts val="1102"/>
              </a:spcBef>
              <a:spcAft>
                <a:spcPct val="0"/>
              </a:spcAft>
              <a:tabLst>
                <a:tab pos="9717088" algn="l"/>
              </a:tabLst>
            </a:pPr>
            <a:r>
              <a:rPr lang="fa-IR" altLang="en-US" sz="2400" dirty="0">
                <a:latin typeface="Times New Roman"/>
                <a:ea typeface="Times New Roman"/>
                <a:cs typeface="B Traffic" panose="00000400000000000000" pitchFamily="2" charset="-78"/>
              </a:rPr>
              <a:t>ـ </a:t>
            </a:r>
            <a:r>
              <a:rPr lang="ar-SA" altLang="en-US" sz="2400" dirty="0">
                <a:latin typeface="Times New Roman"/>
                <a:ea typeface="Times New Roman"/>
                <a:cs typeface="B Traffic" panose="00000400000000000000" pitchFamily="2" charset="-78"/>
              </a:rPr>
              <a:t>جهت قرارگیری طنابها به میخ</a:t>
            </a:r>
            <a:r>
              <a:rPr lang="en-US" altLang="en-US" sz="2400" dirty="0">
                <a:latin typeface="Times New Roman"/>
                <a:ea typeface="Times New Roman"/>
                <a:cs typeface="B Traffic" panose="00000400000000000000" pitchFamily="2" charset="-78"/>
              </a:rPr>
              <a:t> </a:t>
            </a:r>
            <a:r>
              <a:rPr lang="ar-SA" altLang="en-US" sz="2400" dirty="0">
                <a:latin typeface="Times New Roman"/>
                <a:ea typeface="Times New Roman"/>
                <a:cs typeface="B Traffic" panose="00000400000000000000" pitchFamily="2" charset="-78"/>
              </a:rPr>
              <a:t>های چادر بایستی </a:t>
            </a:r>
            <a:r>
              <a:rPr lang="fa-IR" altLang="en-US" sz="2400" dirty="0">
                <a:latin typeface="Times New Roman"/>
                <a:ea typeface="Times New Roman"/>
                <a:cs typeface="B Traffic" panose="00000400000000000000" pitchFamily="2" charset="-78"/>
              </a:rPr>
              <a:t>مانند</a:t>
            </a:r>
            <a:r>
              <a:rPr lang="ar-SA" altLang="en-US" sz="2400" dirty="0">
                <a:latin typeface="Times New Roman"/>
                <a:ea typeface="Times New Roman"/>
                <a:cs typeface="B Traffic" panose="00000400000000000000" pitchFamily="2" charset="-78"/>
              </a:rPr>
              <a:t> شکل </a:t>
            </a:r>
            <a:r>
              <a:rPr lang="fa-IR" altLang="en-US" sz="2400" dirty="0">
                <a:latin typeface="Times New Roman"/>
                <a:ea typeface="Times New Roman"/>
                <a:cs typeface="B Traffic" panose="00000400000000000000" pitchFamily="2" charset="-78"/>
              </a:rPr>
              <a:t>مقابل</a:t>
            </a:r>
            <a:r>
              <a:rPr lang="ar-SA" altLang="en-US" sz="2400" dirty="0">
                <a:latin typeface="Times New Roman"/>
                <a:ea typeface="Times New Roman"/>
                <a:cs typeface="B Traffic" panose="00000400000000000000" pitchFamily="2" charset="-78"/>
              </a:rPr>
              <a:t> باشد. </a:t>
            </a:r>
            <a:endParaRPr lang="fa-IR" altLang="en-US" sz="2400" dirty="0">
              <a:latin typeface="Times New Roman"/>
              <a:ea typeface="Times New Roman"/>
              <a:cs typeface="B Traffic" panose="00000400000000000000" pitchFamily="2" charset="-78"/>
            </a:endParaRPr>
          </a:p>
          <a:p>
            <a:pPr algn="just" defTabSz="1007943" rtl="1" fontAlgn="base">
              <a:lnSpc>
                <a:spcPct val="150000"/>
              </a:lnSpc>
              <a:spcBef>
                <a:spcPts val="1102"/>
              </a:spcBef>
              <a:spcAft>
                <a:spcPct val="0"/>
              </a:spcAft>
              <a:tabLst>
                <a:tab pos="9717088" algn="l"/>
              </a:tabLst>
            </a:pPr>
            <a:r>
              <a:rPr lang="ar-SA" altLang="en-US" sz="2400" dirty="0">
                <a:latin typeface="Times New Roman"/>
                <a:ea typeface="Times New Roman"/>
                <a:cs typeface="B Traffic" panose="00000400000000000000" pitchFamily="2" charset="-78"/>
              </a:rPr>
              <a:t>چهار طناب در گوشه ها با زاویه 45 درجه و سه طناب میانی با زاویه 90 درجه</a:t>
            </a:r>
            <a:endParaRPr lang="en-US" altLang="en-US" sz="2400" dirty="0">
              <a:latin typeface="Times New Roman"/>
              <a:ea typeface="Times New Roman"/>
              <a:cs typeface="B Traffic" panose="00000400000000000000" pitchFamily="2" charset="-78"/>
            </a:endParaRPr>
          </a:p>
        </p:txBody>
      </p:sp>
      <p:sp>
        <p:nvSpPr>
          <p:cNvPr id="9" name="Rectangle 8"/>
          <p:cNvSpPr/>
          <p:nvPr/>
        </p:nvSpPr>
        <p:spPr>
          <a:xfrm>
            <a:off x="5291919" y="879267"/>
            <a:ext cx="4860661" cy="490904"/>
          </a:xfrm>
          <a:prstGeom prst="rect">
            <a:avLst/>
          </a:prstGeom>
        </p:spPr>
        <p:txBody>
          <a:bodyPr wrap="square">
            <a:spAutoFit/>
          </a:bodyPr>
          <a:lstStyle/>
          <a:p>
            <a:pPr algn="r" defTabSz="1007943" rtl="1">
              <a:lnSpc>
                <a:spcPct val="90000"/>
              </a:lnSpc>
              <a:spcBef>
                <a:spcPct val="0"/>
              </a:spcBef>
            </a:pPr>
            <a:r>
              <a:rPr lang="ar-SA" sz="2800" dirty="0">
                <a:solidFill>
                  <a:schemeClr val="bg1"/>
                </a:solidFill>
                <a:latin typeface="+mj-lt"/>
                <a:ea typeface="+mj-ea"/>
                <a:cs typeface="B Titr" panose="00000700000000000000" pitchFamily="2" charset="-78"/>
              </a:rPr>
              <a:t>چادرزنی</a:t>
            </a:r>
            <a:r>
              <a:rPr lang="fa-IR" sz="2800" dirty="0">
                <a:solidFill>
                  <a:schemeClr val="bg1"/>
                </a:solidFill>
                <a:latin typeface="+mj-lt"/>
                <a:ea typeface="+mj-ea"/>
                <a:cs typeface="B Titr" panose="00000700000000000000" pitchFamily="2" charset="-78"/>
              </a:rPr>
              <a:t> </a:t>
            </a:r>
            <a:r>
              <a:rPr lang="fa-IR" sz="2800" dirty="0">
                <a:solidFill>
                  <a:schemeClr val="bg1"/>
                </a:solidFill>
                <a:cs typeface="B Titr" panose="00000700000000000000" pitchFamily="2" charset="-78"/>
              </a:rPr>
              <a:t>ـ نحوه برپایی چادر</a:t>
            </a:r>
            <a:endParaRPr lang="en-US" sz="2800" dirty="0">
              <a:solidFill>
                <a:schemeClr val="bg1"/>
              </a:solidFill>
              <a:cs typeface="B Titr" panose="00000700000000000000" pitchFamily="2" charset="-78"/>
            </a:endParaRPr>
          </a:p>
        </p:txBody>
      </p:sp>
      <p:pic>
        <p:nvPicPr>
          <p:cNvPr id="10"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6916" y="1616345"/>
            <a:ext cx="5471857" cy="357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291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743712"/>
            <a:ext cx="9582912" cy="682752"/>
          </a:xfrm>
        </p:spPr>
        <p:txBody>
          <a:bodyPr>
            <a:normAutofit/>
          </a:bodyPr>
          <a:lstStyle/>
          <a:p>
            <a:pPr algn="r" rtl="1"/>
            <a:r>
              <a:rPr lang="fa-IR" sz="2800" dirty="0">
                <a:solidFill>
                  <a:schemeClr val="bg1"/>
                </a:solidFill>
                <a:cs typeface="B Titr" panose="00000700000000000000" pitchFamily="2" charset="-78"/>
              </a:rPr>
              <a:t>آماده شوید</a:t>
            </a:r>
            <a:endParaRPr lang="en-US" sz="2800" dirty="0">
              <a:solidFill>
                <a:schemeClr val="bg1"/>
              </a:solidFill>
              <a:cs typeface="B Titr" panose="00000700000000000000" pitchFamily="2" charset="-78"/>
            </a:endParaRPr>
          </a:p>
        </p:txBody>
      </p:sp>
      <p:sp>
        <p:nvSpPr>
          <p:cNvPr id="3" name="Content Placeholder 2"/>
          <p:cNvSpPr>
            <a:spLocks noGrp="1"/>
          </p:cNvSpPr>
          <p:nvPr>
            <p:ph idx="1"/>
          </p:nvPr>
        </p:nvSpPr>
        <p:spPr>
          <a:xfrm>
            <a:off x="768096" y="1426464"/>
            <a:ext cx="9188655" cy="5303520"/>
          </a:xfrm>
        </p:spPr>
        <p:txBody>
          <a:bodyPr>
            <a:noAutofit/>
          </a:bodyPr>
          <a:lstStyle/>
          <a:p>
            <a:pPr algn="just" rtl="1">
              <a:lnSpc>
                <a:spcPct val="150000"/>
              </a:lnSpc>
              <a:buNone/>
            </a:pPr>
            <a:r>
              <a:rPr lang="fa-IR" sz="3200" dirty="0">
                <a:cs typeface="B Traffic" panose="00000400000000000000" pitchFamily="2" charset="-78"/>
              </a:rPr>
              <a:t>ارزیابی خطر غیرسازه ای</a:t>
            </a:r>
          </a:p>
          <a:p>
            <a:pPr marL="0" indent="0" algn="r" rtl="1" fontAlgn="base">
              <a:lnSpc>
                <a:spcPct val="150000"/>
              </a:lnSpc>
              <a:spcAft>
                <a:spcPts val="0"/>
              </a:spcAft>
              <a:buNone/>
            </a:pPr>
            <a:r>
              <a:rPr lang="fa-IR" sz="2400" dirty="0">
                <a:latin typeface="Times New Roman"/>
                <a:ea typeface="Times New Roman"/>
                <a:cs typeface="B Traffic" panose="00000400000000000000" pitchFamily="2" charset="-78"/>
              </a:rPr>
              <a:t>برای کاهش خطر اجزای غیرسازه‌ای چه باید بکنیم؟</a:t>
            </a:r>
            <a:endParaRPr lang="en-US" sz="2400" dirty="0">
              <a:latin typeface="Times New Roman"/>
              <a:ea typeface="Times New Roman"/>
              <a:cs typeface="B Traffic" panose="00000400000000000000" pitchFamily="2" charset="-78"/>
            </a:endParaRPr>
          </a:p>
          <a:p>
            <a:pPr marL="503971" lvl="1"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1- حذف کردن عامل خطر: </a:t>
            </a:r>
            <a:r>
              <a:rPr lang="fa-IR" sz="2400" dirty="0">
                <a:solidFill>
                  <a:srgbClr val="0070C0"/>
                </a:solidFill>
                <a:latin typeface="Times New Roman"/>
                <a:ea typeface="Times New Roman"/>
                <a:cs typeface="B Traffic" panose="00000400000000000000" pitchFamily="2" charset="-78"/>
              </a:rPr>
              <a:t>مثل</a:t>
            </a:r>
            <a:r>
              <a:rPr lang="fa-IR" sz="2400" dirty="0">
                <a:solidFill>
                  <a:srgbClr val="FF0000"/>
                </a:solidFill>
                <a:latin typeface="Times New Roman"/>
                <a:ea typeface="Times New Roman"/>
                <a:cs typeface="B Traffic" panose="00000400000000000000" pitchFamily="2" charset="-78"/>
              </a:rPr>
              <a:t> </a:t>
            </a:r>
            <a:r>
              <a:rPr lang="fa-IR" sz="2400" dirty="0">
                <a:solidFill>
                  <a:srgbClr val="0070C0"/>
                </a:solidFill>
                <a:latin typeface="Times New Roman"/>
                <a:ea typeface="Times New Roman"/>
                <a:cs typeface="B Traffic" panose="00000400000000000000" pitchFamily="2" charset="-78"/>
              </a:rPr>
              <a:t>حذف وسایل دکوری غیر ضروری</a:t>
            </a:r>
          </a:p>
          <a:p>
            <a:pPr marL="503971" lvl="1"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2- جا به جا کردن عامل خطر : </a:t>
            </a:r>
            <a:r>
              <a:rPr lang="fa-IR" sz="2400" dirty="0">
                <a:solidFill>
                  <a:srgbClr val="0070C0"/>
                </a:solidFill>
                <a:latin typeface="Times New Roman"/>
                <a:ea typeface="Times New Roman"/>
                <a:cs typeface="B Traffic" panose="00000400000000000000" pitchFamily="2" charset="-78"/>
              </a:rPr>
              <a:t>مانند جا به جا کردن تختخواب از کنار پنجره</a:t>
            </a:r>
            <a:br>
              <a:rPr lang="fa-IR" sz="2400" dirty="0">
                <a:solidFill>
                  <a:srgbClr val="0070C0"/>
                </a:solidFill>
                <a:latin typeface="Times New Roman"/>
                <a:ea typeface="Times New Roman"/>
                <a:cs typeface="B Traffic" panose="00000400000000000000" pitchFamily="2" charset="-78"/>
              </a:rPr>
            </a:br>
            <a:r>
              <a:rPr lang="fa-IR" sz="2400" dirty="0">
                <a:solidFill>
                  <a:srgbClr val="FF0000"/>
                </a:solidFill>
                <a:latin typeface="Times New Roman"/>
                <a:ea typeface="Times New Roman"/>
                <a:cs typeface="B Traffic" panose="00000400000000000000" pitchFamily="2" charset="-78"/>
              </a:rPr>
              <a:t>3- محکم کردن عامل خطردر سرجای خود: </a:t>
            </a:r>
            <a:r>
              <a:rPr lang="fa-IR" sz="2400" dirty="0">
                <a:solidFill>
                  <a:srgbClr val="0070C0"/>
                </a:solidFill>
                <a:latin typeface="Times New Roman"/>
                <a:ea typeface="Times New Roman"/>
                <a:cs typeface="B Traffic" panose="00000400000000000000" pitchFamily="2" charset="-78"/>
              </a:rPr>
              <a:t>مانند محکم کردن بوفه دکوری</a:t>
            </a:r>
          </a:p>
          <a:p>
            <a:pPr marL="503971" lvl="1"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4- تغییر شکل عامل خطر: </a:t>
            </a:r>
            <a:r>
              <a:rPr lang="fa-IR" sz="2400" dirty="0">
                <a:solidFill>
                  <a:srgbClr val="0070C0"/>
                </a:solidFill>
                <a:latin typeface="Times New Roman"/>
                <a:ea typeface="Times New Roman"/>
                <a:cs typeface="B Traffic" panose="00000400000000000000" pitchFamily="2" charset="-78"/>
              </a:rPr>
              <a:t>مانند تغییر شکل چارچوب درها</a:t>
            </a:r>
          </a:p>
          <a:p>
            <a:pPr marL="503971" lvl="1" indent="0" algn="just" rtl="1" fontAlgn="base">
              <a:lnSpc>
                <a:spcPct val="150000"/>
              </a:lnSpc>
              <a:buNone/>
            </a:pPr>
            <a:r>
              <a:rPr lang="fa-IR" sz="2400" dirty="0">
                <a:solidFill>
                  <a:srgbClr val="FF0000"/>
                </a:solidFill>
                <a:latin typeface="Times New Roman"/>
                <a:ea typeface="Times New Roman"/>
                <a:cs typeface="B Traffic" panose="00000400000000000000" pitchFamily="2" charset="-78"/>
              </a:rPr>
              <a:t>4- نصب سامانه هشدار اولیه: </a:t>
            </a:r>
            <a:r>
              <a:rPr lang="fa-IR" sz="2400" dirty="0">
                <a:solidFill>
                  <a:srgbClr val="0070C0"/>
                </a:solidFill>
                <a:latin typeface="Times New Roman"/>
                <a:ea typeface="Times New Roman"/>
                <a:cs typeface="B Traffic" panose="00000400000000000000" pitchFamily="2" charset="-78"/>
              </a:rPr>
              <a:t>مانند نصب هشداردهنده‌های دود و آتش</a:t>
            </a:r>
            <a:r>
              <a:rPr lang="fa-IR" sz="2400" dirty="0">
                <a:solidFill>
                  <a:srgbClr val="FF0000"/>
                </a:solidFill>
                <a:latin typeface="Times New Roman"/>
                <a:ea typeface="Times New Roman"/>
                <a:cs typeface="B Traffic" panose="00000400000000000000" pitchFamily="2" charset="-78"/>
              </a:rPr>
              <a:t> </a:t>
            </a:r>
          </a:p>
          <a:p>
            <a:pPr marL="503971" lvl="1" indent="0" algn="r" rtl="1" fontAlgn="base">
              <a:lnSpc>
                <a:spcPct val="150000"/>
              </a:lnSpc>
              <a:buNone/>
            </a:pPr>
            <a:r>
              <a:rPr lang="fa-IR" sz="2400" dirty="0">
                <a:solidFill>
                  <a:srgbClr val="FF0000"/>
                </a:solidFill>
                <a:latin typeface="Times New Roman"/>
                <a:ea typeface="Times New Roman"/>
                <a:cs typeface="B Traffic" panose="00000400000000000000" pitchFamily="2" charset="-78"/>
              </a:rPr>
              <a:t>5- تعمیر کردن: </a:t>
            </a:r>
            <a:r>
              <a:rPr lang="fa-IR" sz="2400" dirty="0">
                <a:solidFill>
                  <a:srgbClr val="0070C0"/>
                </a:solidFill>
                <a:latin typeface="Times New Roman"/>
                <a:ea typeface="Times New Roman"/>
                <a:cs typeface="B Traffic" panose="00000400000000000000" pitchFamily="2" charset="-78"/>
              </a:rPr>
              <a:t>مانند تعمیر و ترمیم سیم‌کشی برق  </a:t>
            </a:r>
            <a:endParaRPr lang="en-US" sz="2400" dirty="0">
              <a:solidFill>
                <a:srgbClr val="0070C0"/>
              </a:solidFill>
              <a:latin typeface="Times New Roman"/>
              <a:ea typeface="Times New Roman"/>
              <a:cs typeface="B Traffic" panose="00000400000000000000" pitchFamily="2" charset="-78"/>
            </a:endParaRPr>
          </a:p>
        </p:txBody>
      </p:sp>
    </p:spTree>
    <p:extLst>
      <p:ext uri="{BB962C8B-B14F-4D97-AF65-F5344CB8AC3E}">
        <p14:creationId xmlns:p14="http://schemas.microsoft.com/office/powerpoint/2010/main" val="2891277112"/>
      </p:ext>
    </p:extLst>
  </p:cSld>
  <p:clrMapOvr>
    <a:masterClrMapping/>
  </p:clrMapOvr>
</p:sld>
</file>

<file path=ppt/theme/theme1.xml><?xml version="1.0" encoding="utf-8"?>
<a:theme xmlns:a="http://schemas.openxmlformats.org/drawingml/2006/main" name="Dis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aster" id="{974DF741-828A-430C-9FB9-E4DDA7A1CDF9}" vid="{13991505-A576-41F2-828D-DDF2275428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Disaster</Template>
  <TotalTime>3772</TotalTime>
  <Words>6689</Words>
  <Application>Microsoft Office PowerPoint</Application>
  <PresentationFormat>Custom</PresentationFormat>
  <Paragraphs>677</Paragraphs>
  <Slides>87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Arial</vt:lpstr>
      <vt:lpstr>B Mitra</vt:lpstr>
      <vt:lpstr>B Titr</vt:lpstr>
      <vt:lpstr>Calibri</vt:lpstr>
      <vt:lpstr>Calibri Light</vt:lpstr>
      <vt:lpstr>Helvetica Neue</vt:lpstr>
      <vt:lpstr>Times New Roman</vt:lpstr>
      <vt:lpstr>Wingdings</vt:lpstr>
      <vt:lpstr>Disaster</vt:lpstr>
      <vt:lpstr>PowerPoint Presentation</vt:lpstr>
      <vt:lpstr>PowerPoint Presentation</vt:lpstr>
      <vt:lpstr>جلسه چهارم</vt:lpstr>
      <vt:lpstr>ارزیابی خطر سازه‎ای</vt:lpstr>
      <vt:lpstr>آماده شوید</vt:lpstr>
      <vt:lpstr>آماده شوید</vt:lpstr>
      <vt:lpstr>ارزیابی خطر غیرسازه‎ای</vt:lpstr>
      <vt:lpstr>آماده شوید</vt:lpstr>
      <vt:lpstr>آماده شوید</vt:lpstr>
      <vt:lpstr>تهیه کیف شرایط اضطراری</vt:lpstr>
      <vt:lpstr>آماده شوید</vt:lpstr>
      <vt:lpstr>آماده شوید</vt:lpstr>
      <vt:lpstr>برنامه ارتباطی خانواده در شرایط اضطراری</vt:lpstr>
      <vt:lpstr>آماده شوید</vt:lpstr>
      <vt:lpstr>برنامه تخلیه منزل در شرایط اضطراری </vt:lpstr>
      <vt:lpstr>آماده شوید</vt:lpstr>
      <vt:lpstr>آماده شوید</vt:lpstr>
      <vt:lpstr>آماده شوید</vt:lpstr>
      <vt:lpstr>آشنایی با هشدارهای اولیه سازمان های امدادی </vt:lpstr>
      <vt:lpstr>آماده شوید</vt:lpstr>
      <vt:lpstr>آماده شوید</vt:lpstr>
      <vt:lpstr>آماده شوید</vt:lpstr>
      <vt:lpstr>آماده شوید</vt:lpstr>
      <vt:lpstr>آماده شوید</vt:lpstr>
      <vt:lpstr>آماده شوید</vt:lpstr>
      <vt:lpstr>برنامه کمک به اعضای آسیب‌پذیر خانواده</vt:lpstr>
      <vt:lpstr>آماده شوید</vt:lpstr>
      <vt:lpstr>آماده شوید</vt:lpstr>
      <vt:lpstr>تمرین آمادگی در برابر بلایا</vt:lpstr>
      <vt:lpstr>آماده شوید</vt:lpstr>
      <vt:lpstr>آماده شوید</vt:lpstr>
      <vt:lpstr>PowerPoint Presentation</vt:lpstr>
      <vt:lpstr>اگر داخل ساختمان هستید:</vt:lpstr>
      <vt:lpstr>پناه‌گیری در منزل:</vt:lpstr>
      <vt:lpstr>پناه گیری در منزل:</vt:lpstr>
      <vt:lpstr>اگر در فضاي باز هستید:</vt:lpstr>
      <vt:lpstr> اگر در داخل خودرو در حال حرکت هستید‌:</vt:lpstr>
      <vt:lpstr>PowerPoint Presentation</vt:lpstr>
      <vt:lpstr>PowerPoint Presentation</vt:lpstr>
      <vt:lpstr>پناه‌گیری DCH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تهیه سرپناه</vt:lpstr>
      <vt:lpstr>تهیه سرپناه ـ تأمین آب سالم</vt:lpstr>
      <vt:lpstr>تهیه سرپناه ـ تأمین آب سالم </vt:lpstr>
      <vt:lpstr>تهیه سرپناه ـ تأمین آب سالم</vt:lpstr>
      <vt:lpstr>تهیه سرپناه ـ تأمین آب سالم</vt:lpstr>
      <vt:lpstr>تهیه سرپناه ـ تأمین مواد غذایی سالم</vt:lpstr>
      <vt:lpstr>تهیه سرپناه ـ تأمین مواد غذایی سالم</vt:lpstr>
      <vt:lpstr>تهیه سرپناه ـ تأمین مواد غذایی سالم</vt:lpstr>
      <vt:lpstr>PowerPoint Presentation</vt:lpstr>
      <vt:lpstr>بازگشت به وضعیت عادی</vt:lpstr>
      <vt:lpstr>بازگشت به وضعیت عادی</vt:lpstr>
      <vt:lpstr>بازگشت به وضعیت عادی</vt:lpstr>
      <vt:lpstr>بازگشت به وضعیت عادی</vt:lpstr>
      <vt:lpstr>بازگشت به وضعیت عادی</vt:lpstr>
      <vt:lpstr>بازگشت به وضعیت عادی</vt:lpstr>
      <vt:lpstr>بازگشت به وضعیت عادی (دریافت کمکهای امدادی)</vt:lpstr>
      <vt:lpstr>بازگشت به وضعیت عادی</vt:lpstr>
      <vt:lpstr>بازگشت به وضعیت عادی</vt:lpstr>
      <vt:lpstr>بازگشت به وضعیت عادی</vt:lpstr>
      <vt:lpstr>بازگشت به وضعیت عادی ـ کمک به کودکان</vt:lpstr>
      <vt:lpstr>بازگشت به وضعیت عادی ـ کمک به کودکان</vt:lpstr>
      <vt:lpstr>بازگشت به وضعیت عادی ـ کمک به کودکان</vt:lpstr>
      <vt:lpstr>بازگشت به وضعیت عادی ـ کمک به کودکان و نوجوانان</vt:lpstr>
      <vt:lpstr>بازگشت به وضعیت عادی ـ کمک به کودکان</vt:lpstr>
      <vt:lpstr>بازگشت به وضعیت عادی ـ کمک به کودکان</vt:lpstr>
      <vt:lpstr>بازگشت به وضعیت عادی ـ کمک به کودکان</vt:lpstr>
      <vt:lpstr>بازگشت به وضعیت عادی ـ کمک به دیگران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چرا آمادگی</dc:title>
  <dc:creator>Farid</dc:creator>
  <cp:lastModifiedBy>Mohammad Soltanlou</cp:lastModifiedBy>
  <cp:revision>319</cp:revision>
  <dcterms:created xsi:type="dcterms:W3CDTF">2019-08-30T17:16:46Z</dcterms:created>
  <dcterms:modified xsi:type="dcterms:W3CDTF">2022-05-31T08:44:23Z</dcterms:modified>
</cp:coreProperties>
</file>